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7"/>
  </p:notesMasterIdLst>
  <p:handoutMasterIdLst>
    <p:handoutMasterId r:id="rId38"/>
  </p:handoutMasterIdLst>
  <p:sldIdLst>
    <p:sldId id="265" r:id="rId3"/>
    <p:sldId id="10193" r:id="rId4"/>
    <p:sldId id="10194" r:id="rId5"/>
    <p:sldId id="10237" r:id="rId6"/>
    <p:sldId id="10236" r:id="rId7"/>
    <p:sldId id="10238" r:id="rId8"/>
    <p:sldId id="10198" r:id="rId9"/>
    <p:sldId id="1925" r:id="rId10"/>
    <p:sldId id="10244" r:id="rId11"/>
    <p:sldId id="10229" r:id="rId12"/>
    <p:sldId id="10230" r:id="rId13"/>
    <p:sldId id="10231" r:id="rId14"/>
    <p:sldId id="10235" r:id="rId15"/>
    <p:sldId id="10246" r:id="rId16"/>
    <p:sldId id="10213" r:id="rId17"/>
    <p:sldId id="271" r:id="rId18"/>
    <p:sldId id="10239" r:id="rId19"/>
    <p:sldId id="1945" r:id="rId20"/>
    <p:sldId id="10200" r:id="rId21"/>
    <p:sldId id="10248" r:id="rId22"/>
    <p:sldId id="10240" r:id="rId23"/>
    <p:sldId id="10214" r:id="rId24"/>
    <p:sldId id="10215" r:id="rId25"/>
    <p:sldId id="10242" r:id="rId26"/>
    <p:sldId id="10241" r:id="rId27"/>
    <p:sldId id="10196" r:id="rId28"/>
    <p:sldId id="10202" r:id="rId29"/>
    <p:sldId id="1921" r:id="rId30"/>
    <p:sldId id="10247" r:id="rId31"/>
    <p:sldId id="10245" r:id="rId32"/>
    <p:sldId id="10210" r:id="rId33"/>
    <p:sldId id="10212" r:id="rId34"/>
    <p:sldId id="10208" r:id="rId35"/>
    <p:sldId id="10209" r:id="rId36"/>
  </p:sldIdLst>
  <p:sldSz cx="12188825" cy="6858000"/>
  <p:notesSz cx="7315200" cy="96012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ABB2"/>
    <a:srgbClr val="694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90" autoAdjust="0"/>
    <p:restoredTop sz="83605" autoAdjust="0"/>
  </p:normalViewPr>
  <p:slideViewPr>
    <p:cSldViewPr showGuides="1">
      <p:cViewPr varScale="1">
        <p:scale>
          <a:sx n="101" d="100"/>
          <a:sy n="101" d="100"/>
        </p:scale>
        <p:origin x="856" y="20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gs" Target="tags/tag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9088EAF-6ECA-4616-85EF-35AA19C641F3}" type="datetimeFigureOut">
              <a:rPr lang="en-US"/>
              <a:t>9/11/19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ABD2D7A-D230-4F91-BD59-0A39C2703BA8}" type="datetimeFigureOut">
              <a:rPr lang="en-US"/>
              <a:t>9/11/19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05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9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09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55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53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64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21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39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6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78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Go-Live is supported by Microsoft in production.  Be brave, but remember that there are possible breaking changes in Preview 8 &amp; 9 from EF and Blazor.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9/11/19 4:06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9933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7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22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83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08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09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80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9/11/19 4:06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724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430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687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Informative links for your review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41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892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50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25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87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19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74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9/11/19 4:06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09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9/11/19 4:06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82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9/11/19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9/11/19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048" y="1435100"/>
            <a:ext cx="5210406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8024" y="1435100"/>
            <a:ext cx="5218341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5663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237" y="1434370"/>
            <a:ext cx="11015651" cy="17789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78901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9/11/19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9/11/19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9/11/19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9/11/19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9/11/19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9/11/19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9/11/19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9/11/19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9/11/19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webassembly.org/docs/high-level-goals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hyperlink" Target="https://bit.ly/32yDOC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#search=wasm" TargetMode="External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vs/preview/" TargetMode="External"/><Relationship Id="rId7" Type="http://schemas.openxmlformats.org/officeDocument/2006/relationships/hyperlink" Target="https://devblogs.microsoft.com/aspnet/asp-net-core-and-blazor-updates-in-net-core-3-0-preview-9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aspnet/core/blazor/get-started?view=aspnetcore-3.0&amp;tabs=visual-studio" TargetMode="External"/><Relationship Id="rId5" Type="http://schemas.openxmlformats.org/officeDocument/2006/relationships/hyperlink" Target="https://marketplace.visualstudio.com/items?itemName=aspnet.blazor" TargetMode="External"/><Relationship Id="rId4" Type="http://schemas.openxmlformats.org/officeDocument/2006/relationships/hyperlink" Target="https://dotnet.microsoft.com/download/dotnet-core/3.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svg"/><Relationship Id="rId9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io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bit.ly/2HOvxS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nordicapis.com/when-to-use-what-rest-graphql-webhooks-grpc/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svg"/><Relationship Id="rId9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pc.io/abou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pc.io/abou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svg"/><Relationship Id="rId9" Type="http://schemas.openxmlformats.org/officeDocument/2006/relationships/image" Target="../media/image1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m59bDX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hyperlink" Target="https://www.dotnetconf.net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dotnetconf.net/" TargetMode="External"/><Relationship Id="rId4" Type="http://schemas.openxmlformats.org/officeDocument/2006/relationships/hyperlink" Target="https://bit.ly/2m59bDX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2LReCkX" TargetMode="External"/><Relationship Id="rId13" Type="http://schemas.openxmlformats.org/officeDocument/2006/relationships/image" Target="../media/image12.svg"/><Relationship Id="rId3" Type="http://schemas.openxmlformats.org/officeDocument/2006/relationships/hyperlink" Target="https://bit.ly/2xJbcIK" TargetMode="External"/><Relationship Id="rId7" Type="http://schemas.openxmlformats.org/officeDocument/2006/relationships/hyperlink" Target="https://grpc.io/" TargetMode="Externa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.ly/2LUJD7n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bit.ly/2K9opyd" TargetMode="External"/><Relationship Id="rId10" Type="http://schemas.openxmlformats.org/officeDocument/2006/relationships/hyperlink" Target="https://bit.ly/2XVrZa2" TargetMode="External"/><Relationship Id="rId4" Type="http://schemas.openxmlformats.org/officeDocument/2006/relationships/hyperlink" Target="https://bit.ly/2LSJrWy" TargetMode="External"/><Relationship Id="rId9" Type="http://schemas.openxmlformats.org/officeDocument/2006/relationships/hyperlink" Target="https://bit.ly/2Axjzc0" TargetMode="External"/><Relationship Id="rId14" Type="http://schemas.openxmlformats.org/officeDocument/2006/relationships/image" Target="../media/image13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2JU8c1Z" TargetMode="External"/><Relationship Id="rId13" Type="http://schemas.openxmlformats.org/officeDocument/2006/relationships/image" Target="../media/image5.png"/><Relationship Id="rId3" Type="http://schemas.openxmlformats.org/officeDocument/2006/relationships/hyperlink" Target="https://aka.ms/dotnet-cli-docs" TargetMode="External"/><Relationship Id="rId7" Type="http://schemas.openxmlformats.org/officeDocument/2006/relationships/hyperlink" Target="https://bit.ly/2ShOKz4" TargetMode="External"/><Relationship Id="rId12" Type="http://schemas.openxmlformats.org/officeDocument/2006/relationships/hyperlink" Target="https://bit.ly/2XKK0so" TargetMode="External"/><Relationship Id="rId2" Type="http://schemas.openxmlformats.org/officeDocument/2006/relationships/hyperlink" Target="https://aka.ms/dotnet-doc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bit.ly/2XJPH9S" TargetMode="External"/><Relationship Id="rId11" Type="http://schemas.openxmlformats.org/officeDocument/2006/relationships/hyperlink" Target="https://bit.ly/2SgaDQc" TargetMode="External"/><Relationship Id="rId5" Type="http://schemas.openxmlformats.org/officeDocument/2006/relationships/hyperlink" Target="https://aka.ms/dotnet-tutorials" TargetMode="External"/><Relationship Id="rId10" Type="http://schemas.openxmlformats.org/officeDocument/2006/relationships/hyperlink" Target="https://bit.ly/2E9rcqZ" TargetMode="External"/><Relationship Id="rId4" Type="http://schemas.openxmlformats.org/officeDocument/2006/relationships/hyperlink" Target="https://aka.ms/netcore3releasenotes" TargetMode="External"/><Relationship Id="rId9" Type="http://schemas.openxmlformats.org/officeDocument/2006/relationships/hyperlink" Target="https://bit.ly/2JGkIC1" TargetMode="External"/><Relationship Id="rId14" Type="http://schemas.openxmlformats.org/officeDocument/2006/relationships/image" Target="../media/image48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cottd" TargetMode="External"/><Relationship Id="rId2" Type="http://schemas.openxmlformats.org/officeDocument/2006/relationships/hyperlink" Target="https://github.com/scottd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in/scottdockendorf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svg"/><Relationship Id="rId9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svg"/><Relationship Id="rId9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OMUiz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Developing Full Stack Solutions with C# and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ASP.NET Core 3.0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/>
              <a:t>Scott Dockendorf</a:t>
            </a:r>
          </a:p>
          <a:p>
            <a:r>
              <a:rPr lang="it-IT" dirty="0"/>
              <a:t>Chief Technology Officer, Remote Operations</a:t>
            </a:r>
          </a:p>
          <a:p>
            <a:endParaRPr lang="it-IT" dirty="0"/>
          </a:p>
          <a:p>
            <a:r>
              <a:rPr lang="it-IT" dirty="0" err="1">
                <a:solidFill>
                  <a:schemeClr val="tx1"/>
                </a:solidFill>
              </a:rPr>
              <a:t>SEPTEmber</a:t>
            </a:r>
            <a:r>
              <a:rPr lang="it-IT" dirty="0">
                <a:solidFill>
                  <a:schemeClr val="tx1"/>
                </a:solidFill>
              </a:rPr>
              <a:t> 11, 2019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NORTH DALLAS DEVELOPERS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49CFC-604D-4A6E-9CB3-15C2453FF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12" y="5105400"/>
            <a:ext cx="3079985" cy="15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WebAssembly.org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6BA56F-4E1A-4159-B1CB-608082B43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7412" y="2077402"/>
            <a:ext cx="7732858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BE16A4-DE44-41F1-9FF8-E87E2AEC8A11}"/>
              </a:ext>
            </a:extLst>
          </p:cNvPr>
          <p:cNvSpPr txBox="1"/>
          <p:nvPr/>
        </p:nvSpPr>
        <p:spPr>
          <a:xfrm>
            <a:off x="4098203" y="6280070"/>
            <a:ext cx="630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Documentation: </a:t>
            </a:r>
            <a:r>
              <a:rPr lang="en-US" dirty="0">
                <a:hlinkClick r:id="rId4"/>
              </a:rPr>
              <a:t>https://webassembly.org/docs/high-level-goals/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7B383-5CFF-40C6-A568-2A8D341D9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299" y="2077402"/>
            <a:ext cx="1390650" cy="647700"/>
          </a:xfrm>
          <a:prstGeom prst="rect">
            <a:avLst/>
          </a:prstGeo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EE26D936-5D06-45A4-A4B5-270140BC055B}"/>
              </a:ext>
            </a:extLst>
          </p:cNvPr>
          <p:cNvSpPr/>
          <p:nvPr/>
        </p:nvSpPr>
        <p:spPr>
          <a:xfrm>
            <a:off x="1604571" y="1638299"/>
            <a:ext cx="1463040" cy="1525905"/>
          </a:xfrm>
          <a:prstGeom prst="noSmoking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60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WebAssembly</a:t>
            </a:r>
            <a:r>
              <a:rPr lang="en-US" dirty="0"/>
              <a:t> Working Group</a:t>
            </a:r>
            <a:br>
              <a:rPr lang="en-US" dirty="0"/>
            </a:br>
            <a:r>
              <a:rPr lang="en-US" dirty="0">
                <a:hlinkClick r:id="rId2"/>
              </a:rPr>
              <a:t>https://bit.ly/32yDOCP</a:t>
            </a:r>
            <a:r>
              <a:rPr lang="en-US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772C6D-B7B6-445A-A848-D372F7DA7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68132-1795-460B-A48F-8C1722DABCB7}"/>
              </a:ext>
            </a:extLst>
          </p:cNvPr>
          <p:cNvSpPr/>
          <p:nvPr/>
        </p:nvSpPr>
        <p:spPr>
          <a:xfrm>
            <a:off x="1522413" y="1904999"/>
            <a:ext cx="9143999" cy="41148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Image result for apple logo transparent">
            <a:extLst>
              <a:ext uri="{FF2B5EF4-FFF2-40B4-BE49-F238E27FC236}">
                <a16:creationId xmlns:a16="http://schemas.microsoft.com/office/drawing/2014/main" id="{202BAF3B-F3D8-46FD-A398-B718A0083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180" y="2632709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acebook logo">
            <a:extLst>
              <a:ext uri="{FF2B5EF4-FFF2-40B4-BE49-F238E27FC236}">
                <a16:creationId xmlns:a16="http://schemas.microsoft.com/office/drawing/2014/main" id="{B5D582AA-B874-4A75-80A4-F0F406F3B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573" y="4000842"/>
            <a:ext cx="995362" cy="99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oogle logo">
            <a:extLst>
              <a:ext uri="{FF2B5EF4-FFF2-40B4-BE49-F238E27FC236}">
                <a16:creationId xmlns:a16="http://schemas.microsoft.com/office/drawing/2014/main" id="{DF8281C2-31FC-4774-AF50-BAD3C005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065" y="2480442"/>
            <a:ext cx="1906693" cy="127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intel logo">
            <a:extLst>
              <a:ext uri="{FF2B5EF4-FFF2-40B4-BE49-F238E27FC236}">
                <a16:creationId xmlns:a16="http://schemas.microsoft.com/office/drawing/2014/main" id="{5D845DE9-2CC1-4663-80F3-0913C7B91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555" y="3909343"/>
            <a:ext cx="1747836" cy="115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lg logo">
            <a:extLst>
              <a:ext uri="{FF2B5EF4-FFF2-40B4-BE49-F238E27FC236}">
                <a16:creationId xmlns:a16="http://schemas.microsoft.com/office/drawing/2014/main" id="{5FDB772C-470D-4CFA-8F8C-C23A548A5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505" y="4038599"/>
            <a:ext cx="2055813" cy="89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microsoft logo">
            <a:extLst>
              <a:ext uri="{FF2B5EF4-FFF2-40B4-BE49-F238E27FC236}">
                <a16:creationId xmlns:a16="http://schemas.microsoft.com/office/drawing/2014/main" id="{649E2ABB-A305-45B4-AACF-B90DEEEE7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58" y="2293618"/>
            <a:ext cx="2121605" cy="15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0F6A3F-801E-41DF-BF39-4FD097E46319}"/>
              </a:ext>
            </a:extLst>
          </p:cNvPr>
          <p:cNvSpPr txBox="1"/>
          <p:nvPr/>
        </p:nvSpPr>
        <p:spPr>
          <a:xfrm>
            <a:off x="1747177" y="2214552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Members from industry leaders:</a:t>
            </a:r>
          </a:p>
        </p:txBody>
      </p:sp>
    </p:spTree>
    <p:extLst>
      <p:ext uri="{BB962C8B-B14F-4D97-AF65-F5344CB8AC3E}">
        <p14:creationId xmlns:p14="http://schemas.microsoft.com/office/powerpoint/2010/main" val="135572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WebAssembly</a:t>
            </a:r>
            <a:r>
              <a:rPr lang="en-US" dirty="0"/>
              <a:t> Compatibility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54194-213F-9E48-8A63-987696FD7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206" y="1981200"/>
            <a:ext cx="9904412" cy="43161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C69910-899F-4A41-9B6F-C4EB71C9F594}"/>
              </a:ext>
            </a:extLst>
          </p:cNvPr>
          <p:cNvSpPr txBox="1"/>
          <p:nvPr/>
        </p:nvSpPr>
        <p:spPr>
          <a:xfrm>
            <a:off x="7694612" y="6411301"/>
            <a:ext cx="437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https://caniuse.com/#search=wasm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40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B0A311-B7C9-BF43-BBE5-3296DAE26E2E}"/>
              </a:ext>
            </a:extLst>
          </p:cNvPr>
          <p:cNvSpPr/>
          <p:nvPr/>
        </p:nvSpPr>
        <p:spPr>
          <a:xfrm>
            <a:off x="531812" y="1447800"/>
            <a:ext cx="11049000" cy="4953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E42ED-ACB2-DC48-B9A4-ADCABF4C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WebAssembly</a:t>
            </a:r>
            <a:r>
              <a:rPr lang="en-US" dirty="0"/>
              <a:t> Works</a:t>
            </a:r>
            <a:br>
              <a:rPr lang="en-US" dirty="0"/>
            </a:b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DAC19A-5364-334D-8036-8C6F8D317B12}"/>
              </a:ext>
            </a:extLst>
          </p:cNvPr>
          <p:cNvSpPr/>
          <p:nvPr/>
        </p:nvSpPr>
        <p:spPr>
          <a:xfrm>
            <a:off x="745206" y="2296104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MyBlazorClient.dll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8A455-95FA-4746-A6E3-2B0F482F8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3" y="1524000"/>
            <a:ext cx="806539" cy="6858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8DC61D0-DDAC-5440-AC4E-1BDEBE7D979A}"/>
              </a:ext>
            </a:extLst>
          </p:cNvPr>
          <p:cNvSpPr/>
          <p:nvPr/>
        </p:nvSpPr>
        <p:spPr>
          <a:xfrm>
            <a:off x="745206" y="353526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mono.wasm</a:t>
            </a:r>
            <a:r>
              <a:rPr lang="en-US" dirty="0"/>
              <a:t> + Supporting files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55445D3-FFF4-514E-B657-53D3AABBFDD8}"/>
              </a:ext>
            </a:extLst>
          </p:cNvPr>
          <p:cNvSpPr/>
          <p:nvPr/>
        </p:nvSpPr>
        <p:spPr>
          <a:xfrm>
            <a:off x="745206" y="4781221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A160FFE-67DC-5E4A-9E5C-0E09895F645B}"/>
              </a:ext>
            </a:extLst>
          </p:cNvPr>
          <p:cNvSpPr/>
          <p:nvPr/>
        </p:nvSpPr>
        <p:spPr>
          <a:xfrm>
            <a:off x="897606" y="4933621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D74A392-7FEB-B44B-83A2-3708F4F35576}"/>
              </a:ext>
            </a:extLst>
          </p:cNvPr>
          <p:cNvSpPr/>
          <p:nvPr/>
        </p:nvSpPr>
        <p:spPr>
          <a:xfrm>
            <a:off x="1050006" y="5086021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2F3D90-3800-7B4D-A782-9999E5044E82}"/>
              </a:ext>
            </a:extLst>
          </p:cNvPr>
          <p:cNvSpPr txBox="1"/>
          <p:nvPr/>
        </p:nvSpPr>
        <p:spPr>
          <a:xfrm>
            <a:off x="1445621" y="1687286"/>
            <a:ext cx="245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.NET Standard 2.0 Build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08B892-5B71-F849-97F1-A2356D765028}"/>
              </a:ext>
            </a:extLst>
          </p:cNvPr>
          <p:cNvSpPr txBox="1"/>
          <p:nvPr/>
        </p:nvSpPr>
        <p:spPr>
          <a:xfrm>
            <a:off x="5025757" y="1666297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Delivered to browser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F05808-60C2-B741-ACF5-7252011E0620}"/>
              </a:ext>
            </a:extLst>
          </p:cNvPr>
          <p:cNvSpPr txBox="1"/>
          <p:nvPr/>
        </p:nvSpPr>
        <p:spPr>
          <a:xfrm>
            <a:off x="8091311" y="1666297"/>
            <a:ext cx="316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WASM alongside JS/HTML/CSS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EEFCA5D-A896-0647-9D8D-6F00B9DEA223}"/>
              </a:ext>
            </a:extLst>
          </p:cNvPr>
          <p:cNvSpPr/>
          <p:nvPr/>
        </p:nvSpPr>
        <p:spPr>
          <a:xfrm>
            <a:off x="3732212" y="2133600"/>
            <a:ext cx="7543799" cy="4191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CD1844D-30B4-624E-8D28-A304616DE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413" y="1458686"/>
            <a:ext cx="806539" cy="80653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5898B21-90D6-EF4E-99BA-E213EE029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057" y="2481282"/>
            <a:ext cx="2003411" cy="2003411"/>
          </a:xfrm>
          <a:prstGeom prst="rect">
            <a:avLst/>
          </a:prstGeom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A5D3E44-87FE-4746-8D23-2F2DE3A1BDB2}"/>
              </a:ext>
            </a:extLst>
          </p:cNvPr>
          <p:cNvSpPr/>
          <p:nvPr/>
        </p:nvSpPr>
        <p:spPr>
          <a:xfrm>
            <a:off x="8813754" y="2296104"/>
            <a:ext cx="2071960" cy="241675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85876FA-57DD-B845-806F-8E0D9ECEB6D8}"/>
              </a:ext>
            </a:extLst>
          </p:cNvPr>
          <p:cNvSpPr/>
          <p:nvPr/>
        </p:nvSpPr>
        <p:spPr>
          <a:xfrm>
            <a:off x="8850184" y="4933621"/>
            <a:ext cx="2071960" cy="1143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61ACBD55-5343-614F-B7B2-EBCF8E7F988C}"/>
              </a:ext>
            </a:extLst>
          </p:cNvPr>
          <p:cNvSpPr/>
          <p:nvPr/>
        </p:nvSpPr>
        <p:spPr>
          <a:xfrm>
            <a:off x="6607858" y="4933621"/>
            <a:ext cx="2071960" cy="1143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90F47-70E3-2343-AAAB-3046EF71E3CC}"/>
              </a:ext>
            </a:extLst>
          </p:cNvPr>
          <p:cNvSpPr/>
          <p:nvPr/>
        </p:nvSpPr>
        <p:spPr>
          <a:xfrm>
            <a:off x="3133431" y="3803240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E95F80D3-5E37-3F43-9D7D-F9CEFB4D6756}"/>
              </a:ext>
            </a:extLst>
          </p:cNvPr>
          <p:cNvSpPr/>
          <p:nvPr/>
        </p:nvSpPr>
        <p:spPr>
          <a:xfrm>
            <a:off x="3133431" y="2504711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AA3E8FF-8DD0-C44A-8E8B-8656709DD164}"/>
              </a:ext>
            </a:extLst>
          </p:cNvPr>
          <p:cNvSpPr/>
          <p:nvPr/>
        </p:nvSpPr>
        <p:spPr>
          <a:xfrm>
            <a:off x="4320732" y="2296886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MyBlazorClient.dll</a:t>
            </a:r>
            <a:endParaRPr lang="en-US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A3D9589-3308-4045-9CB1-AB8BADBE1174}"/>
              </a:ext>
            </a:extLst>
          </p:cNvPr>
          <p:cNvSpPr/>
          <p:nvPr/>
        </p:nvSpPr>
        <p:spPr>
          <a:xfrm>
            <a:off x="4320732" y="3536042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mono.wasm</a:t>
            </a:r>
            <a:r>
              <a:rPr lang="en-US" dirty="0"/>
              <a:t> + Supporting files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B8A0F25-02B9-A14D-A609-5C27AD642DA2}"/>
              </a:ext>
            </a:extLst>
          </p:cNvPr>
          <p:cNvSpPr/>
          <p:nvPr/>
        </p:nvSpPr>
        <p:spPr>
          <a:xfrm>
            <a:off x="4060732" y="476250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F10047A-CFE4-4A47-B750-1FEF66A854C3}"/>
              </a:ext>
            </a:extLst>
          </p:cNvPr>
          <p:cNvSpPr/>
          <p:nvPr/>
        </p:nvSpPr>
        <p:spPr>
          <a:xfrm>
            <a:off x="4213132" y="491490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14CF808-514F-1140-AF45-400093B9725B}"/>
              </a:ext>
            </a:extLst>
          </p:cNvPr>
          <p:cNvSpPr/>
          <p:nvPr/>
        </p:nvSpPr>
        <p:spPr>
          <a:xfrm>
            <a:off x="4365532" y="506730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A1C913BA-DF1D-E848-AF3D-409BEC39444E}"/>
              </a:ext>
            </a:extLst>
          </p:cNvPr>
          <p:cNvSpPr/>
          <p:nvPr/>
        </p:nvSpPr>
        <p:spPr>
          <a:xfrm>
            <a:off x="3142729" y="5238421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0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35" grpId="0" animBg="1"/>
      <p:bldP spid="36" grpId="0" animBg="1"/>
      <p:bldP spid="37" grpId="0" animBg="1"/>
      <p:bldP spid="40" grpId="0"/>
      <p:bldP spid="41" grpId="0"/>
      <p:bldP spid="42" grpId="0"/>
      <p:bldP spid="44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3AB0-6BCF-9D46-9C3B-2270D615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Machine Configuration To Run Blazor </a:t>
            </a:r>
            <a:br>
              <a:rPr lang="en-US" b="1" dirty="0">
                <a:solidFill>
                  <a:schemeClr val="accent3"/>
                </a:solidFill>
              </a:rPr>
            </a:br>
            <a:r>
              <a:rPr lang="en-US" b="1" dirty="0">
                <a:solidFill>
                  <a:schemeClr val="accent3"/>
                </a:solidFill>
              </a:rPr>
              <a:t>(as of 9/11/2019)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A5C77-EF22-9A42-8B79-F4ECEDCE830E}"/>
              </a:ext>
            </a:extLst>
          </p:cNvPr>
          <p:cNvSpPr txBox="1">
            <a:spLocks/>
          </p:cNvSpPr>
          <p:nvPr/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797" indent="-342797"/>
            <a:r>
              <a:rPr lang="en-US" sz="2799" dirty="0"/>
              <a:t>Install Visual Studio 2019 v16.2 Preview 3</a:t>
            </a:r>
            <a:br>
              <a:rPr lang="en-US" sz="2799" dirty="0"/>
            </a:br>
            <a:r>
              <a:rPr lang="en-US" sz="2799" dirty="0">
                <a:hlinkClick r:id="rId3"/>
              </a:rPr>
              <a:t>https://visualstudio.microsoft.com/vs/preview/</a:t>
            </a:r>
            <a:endParaRPr lang="en-US" sz="2799" dirty="0"/>
          </a:p>
          <a:p>
            <a:pPr marL="342797" indent="-342797"/>
            <a:r>
              <a:rPr lang="en-US" sz="2799" dirty="0"/>
              <a:t>Install </a:t>
            </a:r>
            <a:r>
              <a:rPr lang="en-US" sz="2799" dirty="0" err="1"/>
              <a:t>.net</a:t>
            </a:r>
            <a:r>
              <a:rPr lang="en-US" sz="2799" dirty="0"/>
              <a:t> Core 3.0 SDK Preview 9</a:t>
            </a:r>
            <a:br>
              <a:rPr lang="en-US" sz="2799" dirty="0"/>
            </a:br>
            <a:r>
              <a:rPr lang="en-US" sz="2799" dirty="0">
                <a:hlinkClick r:id="rId4"/>
              </a:rPr>
              <a:t>https://dotnet.microsoft.com/download/dotnet-core/3.0</a:t>
            </a:r>
            <a:endParaRPr lang="en-US" sz="2799" dirty="0"/>
          </a:p>
          <a:p>
            <a:pPr marL="342797" indent="-342797"/>
            <a:r>
              <a:rPr lang="en-US" sz="2799" dirty="0"/>
              <a:t>Install Blazor </a:t>
            </a:r>
            <a:r>
              <a:rPr lang="en-US" sz="2799"/>
              <a:t>Preview 9</a:t>
            </a:r>
            <a:br>
              <a:rPr lang="en-US" sz="2799" dirty="0"/>
            </a:br>
            <a:r>
              <a:rPr lang="en-US" sz="2799" dirty="0">
                <a:hlinkClick r:id="rId5"/>
              </a:rPr>
              <a:t>https://marketplace.visualstudio.com/items?itemName=aspnet.blazor</a:t>
            </a:r>
            <a:endParaRPr lang="en-US" sz="2799" dirty="0"/>
          </a:p>
          <a:p>
            <a:pPr marL="342797" indent="-342797"/>
            <a:r>
              <a:rPr lang="en-US" sz="2799" dirty="0"/>
              <a:t>Install Blazor Templates (Command-line)</a:t>
            </a:r>
            <a:br>
              <a:rPr lang="en-US" sz="2799" dirty="0"/>
            </a:br>
            <a:r>
              <a:rPr lang="en-US" sz="2600" dirty="0">
                <a:solidFill>
                  <a:schemeClr val="accent3"/>
                </a:solidFill>
              </a:rPr>
              <a:t>dotnet new -</a:t>
            </a:r>
            <a:r>
              <a:rPr lang="en-US" sz="2600" dirty="0" err="1">
                <a:solidFill>
                  <a:schemeClr val="accent3"/>
                </a:solidFill>
              </a:rPr>
              <a:t>i</a:t>
            </a:r>
            <a:r>
              <a:rPr lang="en-US" sz="2600" dirty="0">
                <a:solidFill>
                  <a:schemeClr val="accent3"/>
                </a:solidFill>
              </a:rPr>
              <a:t> </a:t>
            </a:r>
            <a:r>
              <a:rPr lang="en-US" sz="2600" dirty="0" err="1">
                <a:solidFill>
                  <a:schemeClr val="accent3"/>
                </a:solidFill>
              </a:rPr>
              <a:t>Microsoft.AspNetCore.Blazor.Templates</a:t>
            </a:r>
            <a:r>
              <a:rPr lang="en-US" sz="2600" dirty="0">
                <a:solidFill>
                  <a:schemeClr val="accent3"/>
                </a:solidFill>
              </a:rPr>
              <a:t>::3.0.0-preview9.19424.4</a:t>
            </a:r>
            <a:br>
              <a:rPr lang="en-US" sz="2799" dirty="0"/>
            </a:br>
            <a:endParaRPr lang="en-US" sz="2799" dirty="0"/>
          </a:p>
          <a:p>
            <a:pPr marL="342797" indent="-342797"/>
            <a:endParaRPr lang="it-IT" sz="2799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6C0DF-8D3B-FC49-82FD-FC96B9208E79}"/>
              </a:ext>
            </a:extLst>
          </p:cNvPr>
          <p:cNvSpPr txBox="1"/>
          <p:nvPr/>
        </p:nvSpPr>
        <p:spPr>
          <a:xfrm>
            <a:off x="931625" y="5710534"/>
            <a:ext cx="10315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Blazor</a:t>
            </a:r>
            <a:r>
              <a:rPr lang="en-US" dirty="0"/>
              <a:t> Reference </a:t>
            </a:r>
            <a:r>
              <a:rPr lang="en-US" dirty="0">
                <a:hlinkClick r:id="rId6"/>
              </a:rPr>
              <a:t>–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https://docs.microsoft.com/en-us/aspnet/core/blazor/get-started?view=aspnetcore-3.0&amp;tabs=visual-studio</a:t>
            </a:r>
            <a:endParaRPr lang="en-US" dirty="0"/>
          </a:p>
          <a:p>
            <a:r>
              <a:rPr lang="en-US" dirty="0">
                <a:hlinkClick r:id="rId7"/>
              </a:rPr>
              <a:t>https://devblogs.microsoft.com/aspnet/asp-net-core-and-blazor-updates-in-net-core-3-0-preview-9/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871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3AB0-6BCF-9D46-9C3B-2270D615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Confirm SDK Installation</a:t>
            </a:r>
            <a:br>
              <a:rPr lang="en-US" dirty="0">
                <a:solidFill>
                  <a:schemeClr val="accent3"/>
                </a:solidFill>
              </a:rPr>
            </a:b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A5C77-EF22-9A42-8B79-F4ECEDCE830E}"/>
              </a:ext>
            </a:extLst>
          </p:cNvPr>
          <p:cNvSpPr txBox="1">
            <a:spLocks/>
          </p:cNvSpPr>
          <p:nvPr/>
        </p:nvSpPr>
        <p:spPr>
          <a:xfrm>
            <a:off x="1500431" y="1371599"/>
            <a:ext cx="9134391" cy="4114801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Lucida Console" panose="020B0609040504020204" pitchFamily="49" charset="0"/>
              </a:rPr>
              <a:t>dotnet -–version</a:t>
            </a:r>
            <a:br>
              <a:rPr lang="en-US" sz="2000" dirty="0">
                <a:solidFill>
                  <a:srgbClr val="0070C0"/>
                </a:solidFill>
                <a:latin typeface="Lucida Console" panose="020B0609040504020204" pitchFamily="49" charset="0"/>
              </a:rPr>
            </a:br>
            <a:r>
              <a:rPr lang="en-US" sz="2000" dirty="0">
                <a:solidFill>
                  <a:srgbClr val="0070C0"/>
                </a:solidFill>
                <a:latin typeface="Lucida Console" panose="020B0609040504020204" pitchFamily="49" charset="0"/>
              </a:rPr>
              <a:t>dotnet -–list–</a:t>
            </a:r>
            <a:r>
              <a:rPr lang="en-US" sz="200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sdks</a:t>
            </a:r>
            <a:br>
              <a:rPr lang="en-US" sz="2000" dirty="0">
                <a:solidFill>
                  <a:srgbClr val="0070C0"/>
                </a:solidFill>
                <a:latin typeface="Lucida Console" panose="020B0609040504020204" pitchFamily="49" charset="0"/>
              </a:rPr>
            </a:br>
            <a:r>
              <a:rPr lang="en-US" sz="2000" dirty="0">
                <a:solidFill>
                  <a:srgbClr val="0070C0"/>
                </a:solidFill>
                <a:latin typeface="Lucida Console" panose="020B0609040504020204" pitchFamily="49" charset="0"/>
              </a:rPr>
              <a:t>dotnet -–list-runtimes</a:t>
            </a:r>
            <a:br>
              <a:rPr lang="en-US" sz="2000" dirty="0">
                <a:solidFill>
                  <a:srgbClr val="0070C0"/>
                </a:solidFill>
                <a:latin typeface="Lucida Console" panose="020B0609040504020204" pitchFamily="49" charset="0"/>
              </a:rPr>
            </a:br>
            <a:endParaRPr lang="en-US" sz="2799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C086C-F740-9D46-A581-2EA4DD761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2470710"/>
            <a:ext cx="10326567" cy="43754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45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75C97F-7B3A-4EED-8AF8-692E4E09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F4C121-4662-4AAA-B5F3-C522E47DA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EXPLORE CLIENT-SIDE </a:t>
            </a:r>
            <a:r>
              <a:rPr lang="en-US" dirty="0" err="1"/>
              <a:t>Blazor</a:t>
            </a:r>
            <a:r>
              <a:rPr lang="en-US" dirty="0"/>
              <a:t> TEMPLATE</a:t>
            </a:r>
          </a:p>
        </p:txBody>
      </p:sp>
    </p:spTree>
    <p:extLst>
      <p:ext uri="{BB962C8B-B14F-4D97-AF65-F5344CB8AC3E}">
        <p14:creationId xmlns:p14="http://schemas.microsoft.com/office/powerpoint/2010/main" val="366717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2F60-967F-413B-B032-4F075065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  <a:endParaRPr lang="it-IT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9CB4ED-C4F6-4420-9D8F-710BFDC4F8B4}"/>
              </a:ext>
            </a:extLst>
          </p:cNvPr>
          <p:cNvGrpSpPr/>
          <p:nvPr/>
        </p:nvGrpSpPr>
        <p:grpSpPr>
          <a:xfrm>
            <a:off x="1737059" y="2133600"/>
            <a:ext cx="3156749" cy="2267780"/>
            <a:chOff x="951470" y="2125361"/>
            <a:chExt cx="2150076" cy="1544596"/>
          </a:xfrm>
          <a:solidFill>
            <a:schemeClr val="bg1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796C31-DFB1-4A10-AB5D-8DB3E6AB0750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4FF8FB-B7AB-49FF-A1F0-DD14EB2BCBEE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  <a:grpFill/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74E1F3-B745-415D-B5AE-47143D12892B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A7533D-CF74-42E9-BAD5-F0891AA8A28D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  <a:grpFill/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A07A78C-0648-4118-9F47-30A7B906B340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Cross 54">
                  <a:extLst>
                    <a:ext uri="{FF2B5EF4-FFF2-40B4-BE49-F238E27FC236}">
                      <a16:creationId xmlns:a16="http://schemas.microsoft.com/office/drawing/2014/main" id="{8BD4C1B5-9847-4425-9FE1-755E94539F66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43B6B52-DDF3-4F88-B78D-C856D57BD0EF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  <a:grpFill/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FDA0661-C6CA-4A72-A28D-499C4F33D76B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3" name="Frame 52">
                  <a:extLst>
                    <a:ext uri="{FF2B5EF4-FFF2-40B4-BE49-F238E27FC236}">
                      <a16:creationId xmlns:a16="http://schemas.microsoft.com/office/drawing/2014/main" id="{87D859BB-2D7C-40FA-A9C1-4779190E9841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5E8203D-243F-437F-93AD-76F4612D721B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  <a:grpFill/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B701466-41EC-40EC-8B32-D019CC2CAF4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AC1F2DC-C4F8-44E3-BAFA-46B5DBC75886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3DB1DA4-1C3A-449E-845A-F3DE6B17E3C8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  <a:grp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6C62FAD-6178-48A2-A352-86F8BDAA2F65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900" b="1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Isosceles Triangle 43">
                  <a:extLst>
                    <a:ext uri="{FF2B5EF4-FFF2-40B4-BE49-F238E27FC236}">
                      <a16:creationId xmlns:a16="http://schemas.microsoft.com/office/drawing/2014/main" id="{D60F63F0-DEA3-4EA5-94A9-CFEECA9E598B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EB7078E0-CD7E-4A9E-8FFE-589F1A0C77A6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0A271BD-A175-4D82-B821-20D96D39AD29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  <a:grpFill/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5E4E6BF2-FA5B-438A-8815-C37E45BC06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7CD75DEE-9211-487D-8A95-7B958261D3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59294B33-1319-4BFB-8C0B-9F6B08749E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pic>
        <p:nvPicPr>
          <p:cNvPr id="85" name="Graphic 84" descr="Database">
            <a:extLst>
              <a:ext uri="{FF2B5EF4-FFF2-40B4-BE49-F238E27FC236}">
                <a16:creationId xmlns:a16="http://schemas.microsoft.com/office/drawing/2014/main" id="{51018285-FE62-46CF-B336-6109FD3D1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9017" y="2676787"/>
            <a:ext cx="1265791" cy="1265791"/>
          </a:xfrm>
          <a:prstGeom prst="rect">
            <a:avLst/>
          </a:prstGeom>
        </p:spPr>
      </p:pic>
      <p:pic>
        <p:nvPicPr>
          <p:cNvPr id="82" name="Graphic 81" descr="Cloud">
            <a:extLst>
              <a:ext uri="{FF2B5EF4-FFF2-40B4-BE49-F238E27FC236}">
                <a16:creationId xmlns:a16="http://schemas.microsoft.com/office/drawing/2014/main" id="{22A28D55-5D0D-5D45-B6E3-84ECB212B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954815" y="1514621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CCB5DE-346F-5B41-8706-74C6AD7F8D76}"/>
              </a:ext>
            </a:extLst>
          </p:cNvPr>
          <p:cNvSpPr txBox="1"/>
          <p:nvPr/>
        </p:nvSpPr>
        <p:spPr>
          <a:xfrm>
            <a:off x="6941780" y="307725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E10E2CE-C9E0-470E-9FC4-7ABAEBEEEABA}"/>
              </a:ext>
            </a:extLst>
          </p:cNvPr>
          <p:cNvGrpSpPr/>
          <p:nvPr/>
        </p:nvGrpSpPr>
        <p:grpSpPr>
          <a:xfrm>
            <a:off x="1737059" y="2138765"/>
            <a:ext cx="3153858" cy="2267124"/>
            <a:chOff x="384048" y="3108957"/>
            <a:chExt cx="3154680" cy="226771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CB5940F-D175-4BAA-BC33-0E606F437DCF}"/>
                </a:ext>
              </a:extLst>
            </p:cNvPr>
            <p:cNvGrpSpPr/>
            <p:nvPr/>
          </p:nvGrpSpPr>
          <p:grpSpPr>
            <a:xfrm>
              <a:off x="384048" y="3108957"/>
              <a:ext cx="3154680" cy="2267715"/>
              <a:chOff x="1577409" y="1825335"/>
              <a:chExt cx="3154680" cy="226771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55CFCFE-8D04-4267-8312-A94018CD7515}"/>
                  </a:ext>
                </a:extLst>
              </p:cNvPr>
              <p:cNvGrpSpPr/>
              <p:nvPr/>
            </p:nvGrpSpPr>
            <p:grpSpPr>
              <a:xfrm>
                <a:off x="1577409" y="1825335"/>
                <a:ext cx="3154680" cy="2267715"/>
                <a:chOff x="951470" y="2125361"/>
                <a:chExt cx="2150076" cy="1544599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2D13778-8157-4EDD-B240-8088FD3C1802}"/>
                    </a:ext>
                  </a:extLst>
                </p:cNvPr>
                <p:cNvSpPr/>
                <p:nvPr/>
              </p:nvSpPr>
              <p:spPr bwMode="auto">
                <a:xfrm>
                  <a:off x="951470" y="2588263"/>
                  <a:ext cx="2150076" cy="1081697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AD1A0D11-28AA-4E39-88CF-3559937F219C}"/>
                    </a:ext>
                  </a:extLst>
                </p:cNvPr>
                <p:cNvGrpSpPr/>
                <p:nvPr/>
              </p:nvGrpSpPr>
              <p:grpSpPr>
                <a:xfrm>
                  <a:off x="951470" y="2125361"/>
                  <a:ext cx="2150076" cy="462899"/>
                  <a:chOff x="951470" y="2125361"/>
                  <a:chExt cx="2150076" cy="462899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8F0F5BA-CC1A-4386-B57B-3C3E7D7351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470" y="2125362"/>
                    <a:ext cx="2150076" cy="462898"/>
                  </a:xfrm>
                  <a:prstGeom prst="rect">
                    <a:avLst/>
                  </a:prstGeom>
                  <a:solidFill>
                    <a:srgbClr val="E6E6E6">
                      <a:lumMod val="75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938D0694-7EDE-4D7F-BCF2-582CD7F5334D}"/>
                      </a:ext>
                    </a:extLst>
                  </p:cNvPr>
                  <p:cNvGrpSpPr/>
                  <p:nvPr/>
                </p:nvGrpSpPr>
                <p:grpSpPr>
                  <a:xfrm>
                    <a:off x="2937164" y="2125362"/>
                    <a:ext cx="164382" cy="164382"/>
                    <a:chOff x="2937164" y="2125362"/>
                    <a:chExt cx="164382" cy="164382"/>
                  </a:xfrm>
                </p:grpSpPr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AE0746EA-6D62-4C33-AFA5-EA21BBCBBDB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937164" y="2125362"/>
                      <a:ext cx="164382" cy="164382"/>
                    </a:xfrm>
                    <a:prstGeom prst="rect">
                      <a:avLst/>
                    </a:prstGeom>
                    <a:solidFill>
                      <a:srgbClr val="D83B01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2" name="Cross 101">
                      <a:extLst>
                        <a:ext uri="{FF2B5EF4-FFF2-40B4-BE49-F238E27FC236}">
                          <a16:creationId xmlns:a16="http://schemas.microsoft.com/office/drawing/2014/main" id="{ED83A096-53A0-4B1B-96AC-1AD299172143}"/>
                        </a:ext>
                      </a:extLst>
                    </p:cNvPr>
                    <p:cNvSpPr/>
                    <p:nvPr/>
                  </p:nvSpPr>
                  <p:spPr bwMode="auto">
                    <a:xfrm rot="2730422">
                      <a:off x="2959692" y="2146307"/>
                      <a:ext cx="125677" cy="125677"/>
                    </a:xfrm>
                    <a:prstGeom prst="plus">
                      <a:avLst>
                        <a:gd name="adj" fmla="val 41223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solidFill>
                          <a:srgbClr val="FF000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D3CCEF18-FBF5-41C6-96F4-04B0EC664D3B}"/>
                      </a:ext>
                    </a:extLst>
                  </p:cNvPr>
                  <p:cNvGrpSpPr/>
                  <p:nvPr/>
                </p:nvGrpSpPr>
                <p:grpSpPr>
                  <a:xfrm>
                    <a:off x="2733964" y="2125361"/>
                    <a:ext cx="164382" cy="164382"/>
                    <a:chOff x="2733964" y="2125361"/>
                    <a:chExt cx="164382" cy="164382"/>
                  </a:xfrm>
                </p:grpSpPr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F0BBEE5E-6735-4F8F-A628-409717BBC57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3396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0" name="Frame 99">
                      <a:extLst>
                        <a:ext uri="{FF2B5EF4-FFF2-40B4-BE49-F238E27FC236}">
                          <a16:creationId xmlns:a16="http://schemas.microsoft.com/office/drawing/2014/main" id="{DFAA0130-BD89-451E-A896-E2A41610226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62687" y="2147260"/>
                      <a:ext cx="110423" cy="110423"/>
                    </a:xfrm>
                    <a:prstGeom prst="frame">
                      <a:avLst>
                        <a:gd name="adj1" fmla="val 19401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8F853120-FA77-4B21-91B3-B8D4ACE34A01}"/>
                      </a:ext>
                    </a:extLst>
                  </p:cNvPr>
                  <p:cNvGrpSpPr/>
                  <p:nvPr/>
                </p:nvGrpSpPr>
                <p:grpSpPr>
                  <a:xfrm>
                    <a:off x="2525684" y="2125361"/>
                    <a:ext cx="164382" cy="164382"/>
                    <a:chOff x="2525684" y="2125361"/>
                    <a:chExt cx="164382" cy="164382"/>
                  </a:xfrm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76EE0436-6C19-43FC-8156-B3EC559FF6F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2568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759F958A-9E04-4219-B929-04DDC6094F9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50343" y="2230251"/>
                      <a:ext cx="115063" cy="27432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9ABC8BCD-8010-4F25-A91E-AE23AD42FC71}"/>
                      </a:ext>
                    </a:extLst>
                  </p:cNvPr>
                  <p:cNvGrpSpPr/>
                  <p:nvPr/>
                </p:nvGrpSpPr>
                <p:grpSpPr>
                  <a:xfrm>
                    <a:off x="1028835" y="2330877"/>
                    <a:ext cx="2016554" cy="199824"/>
                    <a:chOff x="1028835" y="2330877"/>
                    <a:chExt cx="2016554" cy="199824"/>
                  </a:xfrm>
                </p:grpSpPr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83BA250B-78E9-4A1D-8BDC-2C3AE2E5611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342731" y="2334258"/>
                      <a:ext cx="1600780" cy="19644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sz="900" b="1" kern="0">
                          <a:solidFill>
                            <a:srgbClr val="E6E6E6">
                              <a:lumMod val="75000"/>
                            </a:srgbClr>
                          </a:solidFill>
                          <a:latin typeface="Consolas" panose="020B0609020204030204" pitchFamily="49" charset="0"/>
                          <a:ea typeface="Segoe UI" pitchFamily="34" charset="0"/>
                          <a:cs typeface="Segoe UI" pitchFamily="34" charset="0"/>
                        </a:rPr>
                        <a:t>http://..</a:t>
                      </a:r>
                    </a:p>
                  </p:txBody>
                </p:sp>
                <p:sp>
                  <p:nvSpPr>
                    <p:cNvPr id="91" name="Isosceles Triangle 90">
                      <a:extLst>
                        <a:ext uri="{FF2B5EF4-FFF2-40B4-BE49-F238E27FC236}">
                          <a16:creationId xmlns:a16="http://schemas.microsoft.com/office/drawing/2014/main" id="{5EC576D0-8EEC-4A67-A55A-29B649A693CA}"/>
                        </a:ext>
                      </a:extLst>
                    </p:cNvPr>
                    <p:cNvSpPr/>
                    <p:nvPr/>
                  </p:nvSpPr>
                  <p:spPr bwMode="auto">
                    <a:xfrm rot="16200000">
                      <a:off x="981973" y="2377739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2" name="Isosceles Triangle 91">
                      <a:extLst>
                        <a:ext uri="{FF2B5EF4-FFF2-40B4-BE49-F238E27FC236}">
                          <a16:creationId xmlns:a16="http://schemas.microsoft.com/office/drawing/2014/main" id="{E9A2C97C-DE80-44A6-9D4D-1C7E84375B3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1138921" y="2377740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A381A689-7A69-4F39-A4DF-5E702DED21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99669" y="2343459"/>
                      <a:ext cx="45720" cy="177841"/>
                      <a:chOff x="2999669" y="2343459"/>
                      <a:chExt cx="45720" cy="177841"/>
                    </a:xfrm>
                  </p:grpSpPr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34E7D2B3-5E64-493D-9A8A-479B844CC95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343459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24051872-9B93-4478-8F87-80EB1015756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409520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6" name="Oval 95">
                        <a:extLst>
                          <a:ext uri="{FF2B5EF4-FFF2-40B4-BE49-F238E27FC236}">
                            <a16:creationId xmlns:a16="http://schemas.microsoft.com/office/drawing/2014/main" id="{2B668E08-F530-4A0F-9B42-4A8ED864525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69" y="2475581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</p:grpSp>
          </p:grpSp>
          <p:pic>
            <p:nvPicPr>
              <p:cNvPr id="77" name="Picture 76" descr="A picture containing vector graphics&#10;&#10;Description automatically generated">
                <a:extLst>
                  <a:ext uri="{FF2B5EF4-FFF2-40B4-BE49-F238E27FC236}">
                    <a16:creationId xmlns:a16="http://schemas.microsoft.com/office/drawing/2014/main" id="{B8987730-49F7-4791-8E6D-053D39353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8607" y="2551178"/>
                <a:ext cx="1109208" cy="1109208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59D63EF-D593-4C13-91BE-B6180405AE9B}"/>
                </a:ext>
              </a:extLst>
            </p:cNvPr>
            <p:cNvGrpSpPr/>
            <p:nvPr/>
          </p:nvGrpSpPr>
          <p:grpSpPr>
            <a:xfrm>
              <a:off x="1234253" y="4944617"/>
              <a:ext cx="1442545" cy="339191"/>
              <a:chOff x="1245226" y="4937621"/>
              <a:chExt cx="1442545" cy="33919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294FDBE-9D41-423C-ACAD-622088D3C912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51E7FB7-BE5D-4DDC-AA8D-18AF7943B042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69EA915-8D15-4E3C-9CEC-9534F2CA1E73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EA2913A-8C64-44CE-B365-9825D1801A0D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1DE05FE-BBD9-4E2A-B64D-9EFD9D8CD62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05C3443-262F-4AEA-B6C1-FC75D87FEBC9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7DE3883-FB83-4957-AC30-6D7DC9E95762}"/>
              </a:ext>
            </a:extLst>
          </p:cNvPr>
          <p:cNvGrpSpPr/>
          <p:nvPr/>
        </p:nvGrpSpPr>
        <p:grpSpPr>
          <a:xfrm>
            <a:off x="9180394" y="5066703"/>
            <a:ext cx="1663036" cy="945916"/>
            <a:chOff x="9265021" y="2019508"/>
            <a:chExt cx="1663469" cy="946162"/>
          </a:xfrm>
          <a:solidFill>
            <a:schemeClr val="bg1"/>
          </a:solidFill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EC379807-9738-4D37-8FCB-74D64664EBF8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75D60210-7C6B-4D97-8379-1FF89FAA16E5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3A61F714-E3A6-4C6A-812F-ADBB193F4F6E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Worker</a:t>
              </a:r>
            </a:p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</p:grp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8C9A1C57-6173-8342-B314-1F363BD8F5B0}"/>
              </a:ext>
            </a:extLst>
          </p:cNvPr>
          <p:cNvSpPr/>
          <p:nvPr/>
        </p:nvSpPr>
        <p:spPr>
          <a:xfrm>
            <a:off x="4890394" y="3110490"/>
            <a:ext cx="1219200" cy="646331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3" name="Left-Right Arrow 102">
            <a:extLst>
              <a:ext uri="{FF2B5EF4-FFF2-40B4-BE49-F238E27FC236}">
                <a16:creationId xmlns:a16="http://schemas.microsoft.com/office/drawing/2014/main" id="{1E32AE59-3AB3-AD4E-9E25-199A4E1CA452}"/>
              </a:ext>
            </a:extLst>
          </p:cNvPr>
          <p:cNvSpPr/>
          <p:nvPr/>
        </p:nvSpPr>
        <p:spPr>
          <a:xfrm>
            <a:off x="8340551" y="3059089"/>
            <a:ext cx="1219200" cy="646331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8" name="Left-Up Arrow 107">
            <a:extLst>
              <a:ext uri="{FF2B5EF4-FFF2-40B4-BE49-F238E27FC236}">
                <a16:creationId xmlns:a16="http://schemas.microsoft.com/office/drawing/2014/main" id="{0EAAAF9C-CD6E-1D43-B990-F781EB91FA16}"/>
              </a:ext>
            </a:extLst>
          </p:cNvPr>
          <p:cNvSpPr/>
          <p:nvPr/>
        </p:nvSpPr>
        <p:spPr>
          <a:xfrm rot="5400000">
            <a:off x="7104894" y="3975456"/>
            <a:ext cx="1596288" cy="2244210"/>
          </a:xfrm>
          <a:prstGeom prst="leftUpArrow">
            <a:avLst>
              <a:gd name="adj1" fmla="val 25000"/>
              <a:gd name="adj2" fmla="val 23717"/>
              <a:gd name="adj3" fmla="val 26886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FB064B83-1F72-7946-B3FD-DBD9F4DC4A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54" y="5075844"/>
            <a:ext cx="2488623" cy="1264220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02B0280C-578A-8840-8305-BFC9DBA7A4A0}"/>
              </a:ext>
            </a:extLst>
          </p:cNvPr>
          <p:cNvSpPr/>
          <p:nvPr/>
        </p:nvSpPr>
        <p:spPr>
          <a:xfrm>
            <a:off x="2952997" y="4499691"/>
            <a:ext cx="572313" cy="576153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E5214E-2FCA-114A-A0B2-03CB2BC8F6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0933" y="2647794"/>
            <a:ext cx="914227" cy="914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0497A6-C8F4-724A-8A8E-D64A264E1C10}"/>
              </a:ext>
            </a:extLst>
          </p:cNvPr>
          <p:cNvSpPr txBox="1"/>
          <p:nvPr/>
        </p:nvSpPr>
        <p:spPr>
          <a:xfrm>
            <a:off x="6950668" y="333608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API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BE2A17D-0B87-F446-AB5F-054A10A97946}"/>
              </a:ext>
            </a:extLst>
          </p:cNvPr>
          <p:cNvSpPr/>
          <p:nvPr/>
        </p:nvSpPr>
        <p:spPr>
          <a:xfrm>
            <a:off x="8767600" y="4536575"/>
            <a:ext cx="2488623" cy="1858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99"/>
          </a:p>
        </p:txBody>
      </p:sp>
    </p:spTree>
    <p:extLst>
      <p:ext uri="{BB962C8B-B14F-4D97-AF65-F5344CB8AC3E}">
        <p14:creationId xmlns:p14="http://schemas.microsoft.com/office/powerpoint/2010/main" val="319802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BD411-07B7-42C8-9F8F-1AF682A43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09" y="457974"/>
            <a:ext cx="11015651" cy="553854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Worker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36867-2C98-4B91-919F-3D41CC5257F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pPr marL="342797" indent="-342797"/>
            <a:r>
              <a:rPr lang="en-US" sz="2399" dirty="0" err="1"/>
              <a:t>.net</a:t>
            </a:r>
            <a:r>
              <a:rPr lang="en-US" sz="2399" dirty="0"/>
              <a:t> Core 3.0 provides a new </a:t>
            </a:r>
            <a:br>
              <a:rPr lang="en-US" sz="2399" dirty="0"/>
            </a:br>
            <a:r>
              <a:rPr lang="en-US" sz="2399" dirty="0"/>
              <a:t>Worker Service template to build long-running worker processes</a:t>
            </a:r>
          </a:p>
          <a:p>
            <a:pPr marL="342797" indent="-342797"/>
            <a:r>
              <a:rPr lang="en-US" sz="2399" dirty="0"/>
              <a:t>Integrates with </a:t>
            </a:r>
            <a:r>
              <a:rPr lang="en-US" sz="2399" dirty="0" err="1"/>
              <a:t>.net</a:t>
            </a:r>
            <a:r>
              <a:rPr lang="en-US" sz="2399" dirty="0"/>
              <a:t> core services such as configuration, logging, dependency injection</a:t>
            </a:r>
          </a:p>
          <a:p>
            <a:pPr marL="342797" indent="-342797"/>
            <a:r>
              <a:rPr lang="en-US" sz="2399" dirty="0"/>
              <a:t>Host as Windows service, Linux </a:t>
            </a:r>
            <a:r>
              <a:rPr lang="en-US" sz="2399" dirty="0" err="1"/>
              <a:t>systemd</a:t>
            </a:r>
            <a:r>
              <a:rPr lang="en-US" sz="2399" dirty="0"/>
              <a:t>, Azure </a:t>
            </a:r>
            <a:r>
              <a:rPr lang="en-US" sz="2399" dirty="0" err="1"/>
              <a:t>WebJobs</a:t>
            </a:r>
            <a:r>
              <a:rPr lang="en-US" sz="2399" dirty="0"/>
              <a:t>, Docker containers</a:t>
            </a:r>
          </a:p>
          <a:p>
            <a:pPr marL="342797" indent="-342797"/>
            <a:endParaRPr lang="en-US" sz="2399" dirty="0"/>
          </a:p>
          <a:p>
            <a:pPr marL="342797" indent="-342797"/>
            <a:endParaRPr lang="en-US" sz="2399" dirty="0"/>
          </a:p>
          <a:p>
            <a:pPr marL="342797" indent="-342797"/>
            <a:endParaRPr lang="en-US" sz="2399" dirty="0"/>
          </a:p>
          <a:p>
            <a:pPr marL="342797" indent="-342797"/>
            <a:endParaRPr lang="en-US" sz="2399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48F6F88-7BBB-4BDB-A164-B6B8AFDE33E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tretch/>
        </p:blipFill>
        <p:spPr>
          <a:xfrm>
            <a:off x="6394373" y="439656"/>
            <a:ext cx="5218341" cy="3561517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E5ADC5-8505-45A9-954A-586834AD5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3" y="3429000"/>
            <a:ext cx="5942567" cy="32684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74460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75C97F-7B3A-4EED-8AF8-692E4E09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F4C121-4662-4AAA-B5F3-C522E47DA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EXPLORE Worker service TEMPLATE</a:t>
            </a:r>
          </a:p>
        </p:txBody>
      </p:sp>
    </p:spTree>
    <p:extLst>
      <p:ext uri="{BB962C8B-B14F-4D97-AF65-F5344CB8AC3E}">
        <p14:creationId xmlns:p14="http://schemas.microsoft.com/office/powerpoint/2010/main" val="97628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A831F126-6B54-4762-8E67-1BE16302EDF2}"/>
              </a:ext>
            </a:extLst>
          </p:cNvPr>
          <p:cNvSpPr txBox="1">
            <a:spLocks/>
          </p:cNvSpPr>
          <p:nvPr/>
        </p:nvSpPr>
        <p:spPr>
          <a:xfrm>
            <a:off x="585805" y="2485765"/>
            <a:ext cx="7564691" cy="49847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62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sz="3599" dirty="0">
                <a:solidFill>
                  <a:schemeClr val="accent3"/>
                </a:solidFill>
                <a:latin typeface="Segoe UI Semibold"/>
              </a:rPr>
              <a:t>.NET Core 3.0 Preview 9 (September 4</a:t>
            </a:r>
            <a:r>
              <a:rPr lang="en-US" sz="3599" baseline="30000" dirty="0">
                <a:solidFill>
                  <a:schemeClr val="accent3"/>
                </a:solidFill>
                <a:latin typeface="Segoe UI Semibold"/>
              </a:rPr>
              <a:t>th</a:t>
            </a:r>
            <a:r>
              <a:rPr lang="en-US" sz="3599" dirty="0">
                <a:solidFill>
                  <a:schemeClr val="accent3"/>
                </a:solidFill>
                <a:latin typeface="Segoe UI Semibold"/>
              </a:rPr>
              <a:t>)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4B78FE7-C452-4DD2-AAC9-CE0B21371F96}"/>
              </a:ext>
            </a:extLst>
          </p:cNvPr>
          <p:cNvSpPr txBox="1">
            <a:spLocks/>
          </p:cNvSpPr>
          <p:nvPr/>
        </p:nvSpPr>
        <p:spPr>
          <a:xfrm>
            <a:off x="585805" y="3339129"/>
            <a:ext cx="7881942" cy="243079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62"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sz="1999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Windows desktop support with WPF and WinForms, also open source</a:t>
            </a:r>
          </a:p>
          <a:p>
            <a:pPr defTabSz="932462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1999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Flexible deployment, side-by-side support and self-contained EXEs</a:t>
            </a:r>
          </a:p>
          <a:p>
            <a:pPr defTabSz="932462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1999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New C# language features for productivity and less errors</a:t>
            </a:r>
          </a:p>
          <a:p>
            <a:pPr defTabSz="932462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(</a:t>
            </a:r>
            <a:r>
              <a:rPr lang="en-US" sz="2000" dirty="0">
                <a:hlinkClick r:id="rId3"/>
              </a:rPr>
              <a:t>https://github.com/dotnet/iot</a:t>
            </a:r>
            <a:r>
              <a:rPr lang="en-US" sz="2000" dirty="0"/>
              <a:t>)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&amp; AI via ML.NET (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https://bit.ly/2HOvxSU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</a:t>
            </a:r>
          </a:p>
          <a:p>
            <a:pPr defTabSz="932462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1999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Performance improvements</a:t>
            </a:r>
          </a:p>
          <a:p>
            <a:pPr defTabSz="932462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1999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Full-stack web development with C# and Razor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D236ED-FB74-416E-B81A-0D38681560B8}"/>
              </a:ext>
            </a:extLst>
          </p:cNvPr>
          <p:cNvSpPr/>
          <p:nvPr/>
        </p:nvSpPr>
        <p:spPr bwMode="auto">
          <a:xfrm>
            <a:off x="585805" y="1820291"/>
            <a:ext cx="1845611" cy="383948"/>
          </a:xfrm>
          <a:prstGeom prst="roundRect">
            <a:avLst>
              <a:gd name="adj" fmla="val 2632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0" rIns="91416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spc="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ANNOUNCING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0B7A8E-D296-4944-8E89-31460554A10E}"/>
              </a:ext>
            </a:extLst>
          </p:cNvPr>
          <p:cNvGrpSpPr/>
          <p:nvPr/>
        </p:nvGrpSpPr>
        <p:grpSpPr>
          <a:xfrm>
            <a:off x="7081035" y="-382119"/>
            <a:ext cx="9903420" cy="7442496"/>
            <a:chOff x="3581400" y="-500539"/>
            <a:chExt cx="9906000" cy="744443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62A1B9F-7CAE-4FAE-8A97-B5D27499E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5151"/>
            <a:stretch/>
          </p:blipFill>
          <p:spPr>
            <a:xfrm>
              <a:off x="3581400" y="-500539"/>
              <a:ext cx="9906000" cy="744443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5D9A5F5-C396-4424-BC0B-5CA75AF01E3B}"/>
                </a:ext>
              </a:extLst>
            </p:cNvPr>
            <p:cNvSpPr/>
            <p:nvPr/>
          </p:nvSpPr>
          <p:spPr bwMode="auto">
            <a:xfrm>
              <a:off x="5880100" y="839893"/>
              <a:ext cx="6440593" cy="4309534"/>
            </a:xfrm>
            <a:prstGeom prst="rect">
              <a:avLst/>
            </a:prstGeom>
            <a:solidFill>
              <a:srgbClr val="28282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CD4EF6-C83C-4000-AE5F-520F8740D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6" b="367"/>
            <a:stretch/>
          </p:blipFill>
          <p:spPr>
            <a:xfrm>
              <a:off x="5880099" y="839893"/>
              <a:ext cx="6440593" cy="4306824"/>
            </a:xfrm>
            <a:prstGeom prst="rect">
              <a:avLst/>
            </a:prstGeom>
          </p:spPr>
        </p:pic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77C89535-8B66-4E59-9684-AB90F2A0745F}"/>
              </a:ext>
            </a:extLst>
          </p:cNvPr>
          <p:cNvSpPr/>
          <p:nvPr/>
        </p:nvSpPr>
        <p:spPr bwMode="auto">
          <a:xfrm>
            <a:off x="76179" y="5344581"/>
            <a:ext cx="481057" cy="484506"/>
          </a:xfrm>
          <a:prstGeom prst="rightArrow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A4E93A3-C1CB-46DE-B902-0E7C01B2457B}"/>
              </a:ext>
            </a:extLst>
          </p:cNvPr>
          <p:cNvSpPr/>
          <p:nvPr/>
        </p:nvSpPr>
        <p:spPr bwMode="auto">
          <a:xfrm flipH="1">
            <a:off x="5484812" y="5367611"/>
            <a:ext cx="465456" cy="484506"/>
          </a:xfrm>
          <a:prstGeom prst="rightArrow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7EB8E0-01FA-0943-8B09-BB33A6B64DEC}"/>
              </a:ext>
            </a:extLst>
          </p:cNvPr>
          <p:cNvSpPr txBox="1"/>
          <p:nvPr/>
        </p:nvSpPr>
        <p:spPr>
          <a:xfrm>
            <a:off x="316708" y="6124819"/>
            <a:ext cx="6523574" cy="615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999" dirty="0">
                <a:solidFill>
                  <a:srgbClr val="FF0000"/>
                </a:solidFill>
              </a:rPr>
              <a:t>Now includes Go-Live license</a:t>
            </a:r>
            <a:endParaRPr lang="en-US" sz="3999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42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-2.59259E-6 L -3.33333E-6 0.0384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6.56421E-7 -3.7037E-7 L -6.56421E-7 0.0384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7" grpId="0"/>
      <p:bldP spid="7" grpId="1"/>
      <p:bldP spid="5" grpId="0" animBg="1"/>
      <p:bldP spid="5" grpId="1" animBg="1"/>
      <p:bldP spid="3" grpId="0" animBg="1"/>
      <p:bldP spid="13" grpId="0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08B8-4C3E-1C47-82D8-A2631A57A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099" y="-228600"/>
            <a:ext cx="9144001" cy="1371600"/>
          </a:xfrm>
        </p:spPr>
        <p:txBody>
          <a:bodyPr/>
          <a:lstStyle/>
          <a:p>
            <a:r>
              <a:rPr lang="en-US" dirty="0"/>
              <a:t>Web API Design Styles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A9E3-3B79-CD43-8E14-6F166E6D1D56}"/>
              </a:ext>
            </a:extLst>
          </p:cNvPr>
          <p:cNvSpPr txBox="1"/>
          <p:nvPr/>
        </p:nvSpPr>
        <p:spPr>
          <a:xfrm>
            <a:off x="4403572" y="6477000"/>
            <a:ext cx="7796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https://nordicapis.com/when-to-use-what-rest-graphql-webhooks-grpc/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1B539C-0E90-844A-B3E3-7CC69FFD0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9" y="780857"/>
            <a:ext cx="2514600" cy="78039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127E1C-911A-3C40-A349-2C0FD9622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762000"/>
            <a:ext cx="2895600" cy="7787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8B618-3C4C-C84B-B71A-64885B40B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27" y="773561"/>
            <a:ext cx="3468686" cy="755646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3AC5EFC3-5FEF-2044-A037-57D7812133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880" y="780857"/>
            <a:ext cx="1832846" cy="728973"/>
          </a:xfrm>
          <a:prstGeom prst="rect">
            <a:avLst/>
          </a:prstGeom>
        </p:spPr>
      </p:pic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EE743FB-D4DE-0D4F-B559-205D60284109}"/>
              </a:ext>
            </a:extLst>
          </p:cNvPr>
          <p:cNvSpPr txBox="1">
            <a:spLocks/>
          </p:cNvSpPr>
          <p:nvPr/>
        </p:nvSpPr>
        <p:spPr>
          <a:xfrm>
            <a:off x="265113" y="1701025"/>
            <a:ext cx="2719386" cy="3816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A stateless architecture for data transfer that is dependent on hypermedia.</a:t>
            </a:r>
          </a:p>
          <a:p>
            <a:r>
              <a:rPr lang="en-US" sz="1600" dirty="0"/>
              <a:t>REST can tie together a wide range of resources that might be requested in a variety of formats for different purposes. </a:t>
            </a:r>
          </a:p>
          <a:p>
            <a:r>
              <a:rPr lang="en-US" sz="1600" dirty="0"/>
              <a:t>REST is fundamentally concerned with stateless resource management, so it’s best used in such situations. </a:t>
            </a:r>
          </a:p>
          <a:p>
            <a:r>
              <a:rPr lang="en-US" sz="1600" dirty="0"/>
              <a:t>Systems requiring rapid iteration and standardized HTTP verbiage will find REST best suited for their purposes.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E354808F-B0E5-A64C-89C3-D1F0B3D2F5D8}"/>
              </a:ext>
            </a:extLst>
          </p:cNvPr>
          <p:cNvSpPr txBox="1">
            <a:spLocks/>
          </p:cNvSpPr>
          <p:nvPr/>
        </p:nvSpPr>
        <p:spPr>
          <a:xfrm>
            <a:off x="3121024" y="1699555"/>
            <a:ext cx="2895600" cy="38163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An approach wherein the user defines the expected data and format of that data.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GraphQL</a:t>
            </a:r>
            <a:r>
              <a:rPr lang="en-US" sz="1600" dirty="0"/>
              <a:t> is from Facebook, and that pedigree demonstrates its use case well — situations in which the requester needs the data in a specific format for a specific use. </a:t>
            </a:r>
          </a:p>
          <a:p>
            <a:r>
              <a:rPr lang="en-US" sz="1600" dirty="0"/>
              <a:t>In those cases, those data formats and the relations between them are vitally important, and no other solution provides the same level of interconnected provision of data.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9449CEA4-F3CC-0347-981A-09F221756344}"/>
              </a:ext>
            </a:extLst>
          </p:cNvPr>
          <p:cNvSpPr txBox="1">
            <a:spLocks/>
          </p:cNvSpPr>
          <p:nvPr/>
        </p:nvSpPr>
        <p:spPr>
          <a:xfrm>
            <a:off x="6293426" y="1701024"/>
            <a:ext cx="3229985" cy="3814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Data updates to be served automatically, rather than requested. </a:t>
            </a:r>
          </a:p>
          <a:p>
            <a:r>
              <a:rPr lang="en-US" sz="1600" dirty="0"/>
              <a:t>Finally, Webhooks are best used when the API in question primarily updates clients. </a:t>
            </a:r>
          </a:p>
          <a:p>
            <a:r>
              <a:rPr lang="en-US" sz="1600" dirty="0"/>
              <a:t>While such APIs can also have other functions, even RESTful ones, the primary use of a Webhook microservice should be to update clients and provide updated, provisioned data upon the creation of the new, updated resource.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AFA10C6E-CAEA-114E-ADF7-FA35B98243E7}"/>
              </a:ext>
            </a:extLst>
          </p:cNvPr>
          <p:cNvSpPr txBox="1">
            <a:spLocks/>
          </p:cNvSpPr>
          <p:nvPr/>
        </p:nvSpPr>
        <p:spPr>
          <a:xfrm>
            <a:off x="9659937" y="1699555"/>
            <a:ext cx="2514600" cy="378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A contract-first interface-driven, nimble and lightweight system for requesting data. </a:t>
            </a:r>
          </a:p>
          <a:p>
            <a:r>
              <a:rPr lang="en-US" sz="1600" dirty="0" err="1"/>
              <a:t>gRPC</a:t>
            </a:r>
            <a:r>
              <a:rPr lang="en-US" sz="1600" dirty="0"/>
              <a:t>, on the other hand, is best used when a system requires a set amount of data or processing routinely, and in which the requester is either low power or resource-jealous. </a:t>
            </a:r>
          </a:p>
          <a:p>
            <a:r>
              <a:rPr lang="en-US" sz="1600" dirty="0"/>
              <a:t>Examples: IoT, mobile,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14694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2F60-967F-413B-B032-4F075065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it-IT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9CB4ED-C4F6-4420-9D8F-710BFDC4F8B4}"/>
              </a:ext>
            </a:extLst>
          </p:cNvPr>
          <p:cNvGrpSpPr/>
          <p:nvPr/>
        </p:nvGrpSpPr>
        <p:grpSpPr>
          <a:xfrm>
            <a:off x="1737059" y="2133600"/>
            <a:ext cx="3156749" cy="2267780"/>
            <a:chOff x="951470" y="2125361"/>
            <a:chExt cx="2150076" cy="1544596"/>
          </a:xfrm>
          <a:solidFill>
            <a:schemeClr val="bg1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796C31-DFB1-4A10-AB5D-8DB3E6AB0750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4FF8FB-B7AB-49FF-A1F0-DD14EB2BCBEE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  <a:grpFill/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74E1F3-B745-415D-B5AE-47143D12892B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A7533D-CF74-42E9-BAD5-F0891AA8A28D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  <a:grpFill/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A07A78C-0648-4118-9F47-30A7B906B340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Cross 54">
                  <a:extLst>
                    <a:ext uri="{FF2B5EF4-FFF2-40B4-BE49-F238E27FC236}">
                      <a16:creationId xmlns:a16="http://schemas.microsoft.com/office/drawing/2014/main" id="{8BD4C1B5-9847-4425-9FE1-755E94539F66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43B6B52-DDF3-4F88-B78D-C856D57BD0EF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  <a:grpFill/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FDA0661-C6CA-4A72-A28D-499C4F33D76B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3" name="Frame 52">
                  <a:extLst>
                    <a:ext uri="{FF2B5EF4-FFF2-40B4-BE49-F238E27FC236}">
                      <a16:creationId xmlns:a16="http://schemas.microsoft.com/office/drawing/2014/main" id="{87D859BB-2D7C-40FA-A9C1-4779190E9841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5E8203D-243F-437F-93AD-76F4612D721B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  <a:grpFill/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B701466-41EC-40EC-8B32-D019CC2CAF4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AC1F2DC-C4F8-44E3-BAFA-46B5DBC75886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3DB1DA4-1C3A-449E-845A-F3DE6B17E3C8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  <a:grp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6C62FAD-6178-48A2-A352-86F8BDAA2F65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900" b="1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Isosceles Triangle 43">
                  <a:extLst>
                    <a:ext uri="{FF2B5EF4-FFF2-40B4-BE49-F238E27FC236}">
                      <a16:creationId xmlns:a16="http://schemas.microsoft.com/office/drawing/2014/main" id="{D60F63F0-DEA3-4EA5-94A9-CFEECA9E598B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EB7078E0-CD7E-4A9E-8FFE-589F1A0C77A6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0A271BD-A175-4D82-B821-20D96D39AD29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  <a:grpFill/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5E4E6BF2-FA5B-438A-8815-C37E45BC06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7CD75DEE-9211-487D-8A95-7B958261D3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59294B33-1319-4BFB-8C0B-9F6B08749E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pic>
        <p:nvPicPr>
          <p:cNvPr id="85" name="Graphic 84" descr="Database">
            <a:extLst>
              <a:ext uri="{FF2B5EF4-FFF2-40B4-BE49-F238E27FC236}">
                <a16:creationId xmlns:a16="http://schemas.microsoft.com/office/drawing/2014/main" id="{51018285-FE62-46CF-B336-6109FD3D1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9017" y="2676787"/>
            <a:ext cx="1265791" cy="1265791"/>
          </a:xfrm>
          <a:prstGeom prst="rect">
            <a:avLst/>
          </a:prstGeom>
        </p:spPr>
      </p:pic>
      <p:pic>
        <p:nvPicPr>
          <p:cNvPr id="82" name="Graphic 81" descr="Cloud">
            <a:extLst>
              <a:ext uri="{FF2B5EF4-FFF2-40B4-BE49-F238E27FC236}">
                <a16:creationId xmlns:a16="http://schemas.microsoft.com/office/drawing/2014/main" id="{22A28D55-5D0D-5D45-B6E3-84ECB212B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954815" y="1514621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CCB5DE-346F-5B41-8706-74C6AD7F8D76}"/>
              </a:ext>
            </a:extLst>
          </p:cNvPr>
          <p:cNvSpPr txBox="1"/>
          <p:nvPr/>
        </p:nvSpPr>
        <p:spPr>
          <a:xfrm>
            <a:off x="6941780" y="307725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E10E2CE-C9E0-470E-9FC4-7ABAEBEEEABA}"/>
              </a:ext>
            </a:extLst>
          </p:cNvPr>
          <p:cNvGrpSpPr/>
          <p:nvPr/>
        </p:nvGrpSpPr>
        <p:grpSpPr>
          <a:xfrm>
            <a:off x="1737059" y="2138765"/>
            <a:ext cx="3153858" cy="2267124"/>
            <a:chOff x="384048" y="3108957"/>
            <a:chExt cx="3154680" cy="226771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CB5940F-D175-4BAA-BC33-0E606F437DCF}"/>
                </a:ext>
              </a:extLst>
            </p:cNvPr>
            <p:cNvGrpSpPr/>
            <p:nvPr/>
          </p:nvGrpSpPr>
          <p:grpSpPr>
            <a:xfrm>
              <a:off x="384048" y="3108957"/>
              <a:ext cx="3154680" cy="2267715"/>
              <a:chOff x="1577409" y="1825335"/>
              <a:chExt cx="3154680" cy="226771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55CFCFE-8D04-4267-8312-A94018CD7515}"/>
                  </a:ext>
                </a:extLst>
              </p:cNvPr>
              <p:cNvGrpSpPr/>
              <p:nvPr/>
            </p:nvGrpSpPr>
            <p:grpSpPr>
              <a:xfrm>
                <a:off x="1577409" y="1825335"/>
                <a:ext cx="3154680" cy="2267715"/>
                <a:chOff x="951470" y="2125361"/>
                <a:chExt cx="2150076" cy="1544599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2D13778-8157-4EDD-B240-8088FD3C1802}"/>
                    </a:ext>
                  </a:extLst>
                </p:cNvPr>
                <p:cNvSpPr/>
                <p:nvPr/>
              </p:nvSpPr>
              <p:spPr bwMode="auto">
                <a:xfrm>
                  <a:off x="951470" y="2588263"/>
                  <a:ext cx="2150076" cy="1081697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AD1A0D11-28AA-4E39-88CF-3559937F219C}"/>
                    </a:ext>
                  </a:extLst>
                </p:cNvPr>
                <p:cNvGrpSpPr/>
                <p:nvPr/>
              </p:nvGrpSpPr>
              <p:grpSpPr>
                <a:xfrm>
                  <a:off x="951470" y="2125361"/>
                  <a:ext cx="2150076" cy="462899"/>
                  <a:chOff x="951470" y="2125361"/>
                  <a:chExt cx="2150076" cy="462899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8F0F5BA-CC1A-4386-B57B-3C3E7D7351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470" y="2125362"/>
                    <a:ext cx="2150076" cy="462898"/>
                  </a:xfrm>
                  <a:prstGeom prst="rect">
                    <a:avLst/>
                  </a:prstGeom>
                  <a:solidFill>
                    <a:srgbClr val="E6E6E6">
                      <a:lumMod val="75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938D0694-7EDE-4D7F-BCF2-582CD7F5334D}"/>
                      </a:ext>
                    </a:extLst>
                  </p:cNvPr>
                  <p:cNvGrpSpPr/>
                  <p:nvPr/>
                </p:nvGrpSpPr>
                <p:grpSpPr>
                  <a:xfrm>
                    <a:off x="2937164" y="2125362"/>
                    <a:ext cx="164382" cy="164382"/>
                    <a:chOff x="2937164" y="2125362"/>
                    <a:chExt cx="164382" cy="164382"/>
                  </a:xfrm>
                </p:grpSpPr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AE0746EA-6D62-4C33-AFA5-EA21BBCBBDB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937164" y="2125362"/>
                      <a:ext cx="164382" cy="164382"/>
                    </a:xfrm>
                    <a:prstGeom prst="rect">
                      <a:avLst/>
                    </a:prstGeom>
                    <a:solidFill>
                      <a:srgbClr val="D83B01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2" name="Cross 101">
                      <a:extLst>
                        <a:ext uri="{FF2B5EF4-FFF2-40B4-BE49-F238E27FC236}">
                          <a16:creationId xmlns:a16="http://schemas.microsoft.com/office/drawing/2014/main" id="{ED83A096-53A0-4B1B-96AC-1AD299172143}"/>
                        </a:ext>
                      </a:extLst>
                    </p:cNvPr>
                    <p:cNvSpPr/>
                    <p:nvPr/>
                  </p:nvSpPr>
                  <p:spPr bwMode="auto">
                    <a:xfrm rot="2730422">
                      <a:off x="2959692" y="2146307"/>
                      <a:ext cx="125677" cy="125677"/>
                    </a:xfrm>
                    <a:prstGeom prst="plus">
                      <a:avLst>
                        <a:gd name="adj" fmla="val 41223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solidFill>
                          <a:srgbClr val="FF000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D3CCEF18-FBF5-41C6-96F4-04B0EC664D3B}"/>
                      </a:ext>
                    </a:extLst>
                  </p:cNvPr>
                  <p:cNvGrpSpPr/>
                  <p:nvPr/>
                </p:nvGrpSpPr>
                <p:grpSpPr>
                  <a:xfrm>
                    <a:off x="2733964" y="2125361"/>
                    <a:ext cx="164382" cy="164382"/>
                    <a:chOff x="2733964" y="2125361"/>
                    <a:chExt cx="164382" cy="164382"/>
                  </a:xfrm>
                </p:grpSpPr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F0BBEE5E-6735-4F8F-A628-409717BBC57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3396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0" name="Frame 99">
                      <a:extLst>
                        <a:ext uri="{FF2B5EF4-FFF2-40B4-BE49-F238E27FC236}">
                          <a16:creationId xmlns:a16="http://schemas.microsoft.com/office/drawing/2014/main" id="{DFAA0130-BD89-451E-A896-E2A41610226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62687" y="2147260"/>
                      <a:ext cx="110423" cy="110423"/>
                    </a:xfrm>
                    <a:prstGeom prst="frame">
                      <a:avLst>
                        <a:gd name="adj1" fmla="val 19401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8F853120-FA77-4B21-91B3-B8D4ACE34A01}"/>
                      </a:ext>
                    </a:extLst>
                  </p:cNvPr>
                  <p:cNvGrpSpPr/>
                  <p:nvPr/>
                </p:nvGrpSpPr>
                <p:grpSpPr>
                  <a:xfrm>
                    <a:off x="2525684" y="2125361"/>
                    <a:ext cx="164382" cy="164382"/>
                    <a:chOff x="2525684" y="2125361"/>
                    <a:chExt cx="164382" cy="164382"/>
                  </a:xfrm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76EE0436-6C19-43FC-8156-B3EC559FF6F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2568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759F958A-9E04-4219-B929-04DDC6094F9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50343" y="2230251"/>
                      <a:ext cx="115063" cy="27432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9ABC8BCD-8010-4F25-A91E-AE23AD42FC71}"/>
                      </a:ext>
                    </a:extLst>
                  </p:cNvPr>
                  <p:cNvGrpSpPr/>
                  <p:nvPr/>
                </p:nvGrpSpPr>
                <p:grpSpPr>
                  <a:xfrm>
                    <a:off x="1028835" y="2330877"/>
                    <a:ext cx="2016554" cy="199824"/>
                    <a:chOff x="1028835" y="2330877"/>
                    <a:chExt cx="2016554" cy="199824"/>
                  </a:xfrm>
                </p:grpSpPr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83BA250B-78E9-4A1D-8BDC-2C3AE2E5611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342731" y="2334258"/>
                      <a:ext cx="1600780" cy="19644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sz="900" b="1" kern="0">
                          <a:solidFill>
                            <a:srgbClr val="E6E6E6">
                              <a:lumMod val="75000"/>
                            </a:srgbClr>
                          </a:solidFill>
                          <a:latin typeface="Consolas" panose="020B0609020204030204" pitchFamily="49" charset="0"/>
                          <a:ea typeface="Segoe UI" pitchFamily="34" charset="0"/>
                          <a:cs typeface="Segoe UI" pitchFamily="34" charset="0"/>
                        </a:rPr>
                        <a:t>http://..</a:t>
                      </a:r>
                    </a:p>
                  </p:txBody>
                </p:sp>
                <p:sp>
                  <p:nvSpPr>
                    <p:cNvPr id="91" name="Isosceles Triangle 90">
                      <a:extLst>
                        <a:ext uri="{FF2B5EF4-FFF2-40B4-BE49-F238E27FC236}">
                          <a16:creationId xmlns:a16="http://schemas.microsoft.com/office/drawing/2014/main" id="{5EC576D0-8EEC-4A67-A55A-29B649A693CA}"/>
                        </a:ext>
                      </a:extLst>
                    </p:cNvPr>
                    <p:cNvSpPr/>
                    <p:nvPr/>
                  </p:nvSpPr>
                  <p:spPr bwMode="auto">
                    <a:xfrm rot="16200000">
                      <a:off x="981973" y="2377739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2" name="Isosceles Triangle 91">
                      <a:extLst>
                        <a:ext uri="{FF2B5EF4-FFF2-40B4-BE49-F238E27FC236}">
                          <a16:creationId xmlns:a16="http://schemas.microsoft.com/office/drawing/2014/main" id="{E9A2C97C-DE80-44A6-9D4D-1C7E84375B3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1138921" y="2377740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A381A689-7A69-4F39-A4DF-5E702DED21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99669" y="2343459"/>
                      <a:ext cx="45720" cy="177841"/>
                      <a:chOff x="2999669" y="2343459"/>
                      <a:chExt cx="45720" cy="177841"/>
                    </a:xfrm>
                  </p:grpSpPr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34E7D2B3-5E64-493D-9A8A-479B844CC95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343459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24051872-9B93-4478-8F87-80EB1015756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409520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6" name="Oval 95">
                        <a:extLst>
                          <a:ext uri="{FF2B5EF4-FFF2-40B4-BE49-F238E27FC236}">
                            <a16:creationId xmlns:a16="http://schemas.microsoft.com/office/drawing/2014/main" id="{2B668E08-F530-4A0F-9B42-4A8ED864525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69" y="2475581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</p:grpSp>
          </p:grpSp>
          <p:pic>
            <p:nvPicPr>
              <p:cNvPr id="77" name="Picture 76" descr="A picture containing vector graphics&#10;&#10;Description automatically generated">
                <a:extLst>
                  <a:ext uri="{FF2B5EF4-FFF2-40B4-BE49-F238E27FC236}">
                    <a16:creationId xmlns:a16="http://schemas.microsoft.com/office/drawing/2014/main" id="{B8987730-49F7-4791-8E6D-053D39353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8607" y="2551178"/>
                <a:ext cx="1109208" cy="1109208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59D63EF-D593-4C13-91BE-B6180405AE9B}"/>
                </a:ext>
              </a:extLst>
            </p:cNvPr>
            <p:cNvGrpSpPr/>
            <p:nvPr/>
          </p:nvGrpSpPr>
          <p:grpSpPr>
            <a:xfrm>
              <a:off x="1234253" y="4944617"/>
              <a:ext cx="1442545" cy="339191"/>
              <a:chOff x="1245226" y="4937621"/>
              <a:chExt cx="1442545" cy="33919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294FDBE-9D41-423C-ACAD-622088D3C912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51E7FB7-BE5D-4DDC-AA8D-18AF7943B042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69EA915-8D15-4E3C-9CEC-9534F2CA1E73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EA2913A-8C64-44CE-B365-9825D1801A0D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1DE05FE-BBD9-4E2A-B64D-9EFD9D8CD62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05C3443-262F-4AEA-B6C1-FC75D87FEBC9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7DE3883-FB83-4957-AC30-6D7DC9E95762}"/>
              </a:ext>
            </a:extLst>
          </p:cNvPr>
          <p:cNvGrpSpPr/>
          <p:nvPr/>
        </p:nvGrpSpPr>
        <p:grpSpPr>
          <a:xfrm>
            <a:off x="9180394" y="5066703"/>
            <a:ext cx="1663036" cy="945916"/>
            <a:chOff x="9265021" y="2019508"/>
            <a:chExt cx="1663469" cy="946162"/>
          </a:xfrm>
          <a:solidFill>
            <a:schemeClr val="bg1"/>
          </a:solidFill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EC379807-9738-4D37-8FCB-74D64664EBF8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75D60210-7C6B-4D97-8379-1FF89FAA16E5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3A61F714-E3A6-4C6A-812F-ADBB193F4F6E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Worker</a:t>
              </a:r>
            </a:p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</p:grp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8C9A1C57-6173-8342-B314-1F363BD8F5B0}"/>
              </a:ext>
            </a:extLst>
          </p:cNvPr>
          <p:cNvSpPr/>
          <p:nvPr/>
        </p:nvSpPr>
        <p:spPr>
          <a:xfrm>
            <a:off x="4890394" y="3110490"/>
            <a:ext cx="1219200" cy="646331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3" name="Left-Right Arrow 102">
            <a:extLst>
              <a:ext uri="{FF2B5EF4-FFF2-40B4-BE49-F238E27FC236}">
                <a16:creationId xmlns:a16="http://schemas.microsoft.com/office/drawing/2014/main" id="{1E32AE59-3AB3-AD4E-9E25-199A4E1CA452}"/>
              </a:ext>
            </a:extLst>
          </p:cNvPr>
          <p:cNvSpPr/>
          <p:nvPr/>
        </p:nvSpPr>
        <p:spPr>
          <a:xfrm>
            <a:off x="8340551" y="3059089"/>
            <a:ext cx="1219200" cy="646331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8" name="Left-Up Arrow 107">
            <a:extLst>
              <a:ext uri="{FF2B5EF4-FFF2-40B4-BE49-F238E27FC236}">
                <a16:creationId xmlns:a16="http://schemas.microsoft.com/office/drawing/2014/main" id="{0EAAAF9C-CD6E-1D43-B990-F781EB91FA16}"/>
              </a:ext>
            </a:extLst>
          </p:cNvPr>
          <p:cNvSpPr/>
          <p:nvPr/>
        </p:nvSpPr>
        <p:spPr>
          <a:xfrm rot="5400000">
            <a:off x="7104894" y="3975456"/>
            <a:ext cx="1596288" cy="2244210"/>
          </a:xfrm>
          <a:prstGeom prst="leftUpArrow">
            <a:avLst>
              <a:gd name="adj1" fmla="val 25000"/>
              <a:gd name="adj2" fmla="val 23717"/>
              <a:gd name="adj3" fmla="val 26886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FB064B83-1F72-7946-B3FD-DBD9F4DC4A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54" y="5075844"/>
            <a:ext cx="2488623" cy="1264220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02B0280C-578A-8840-8305-BFC9DBA7A4A0}"/>
              </a:ext>
            </a:extLst>
          </p:cNvPr>
          <p:cNvSpPr/>
          <p:nvPr/>
        </p:nvSpPr>
        <p:spPr>
          <a:xfrm>
            <a:off x="2952997" y="4499691"/>
            <a:ext cx="572313" cy="576153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E5214E-2FCA-114A-A0B2-03CB2BC8F6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0933" y="2647794"/>
            <a:ext cx="914227" cy="914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0497A6-C8F4-724A-8A8E-D64A264E1C10}"/>
              </a:ext>
            </a:extLst>
          </p:cNvPr>
          <p:cNvSpPr txBox="1"/>
          <p:nvPr/>
        </p:nvSpPr>
        <p:spPr>
          <a:xfrm>
            <a:off x="6950668" y="333608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API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BE2A17D-0B87-F446-AB5F-054A10A97946}"/>
              </a:ext>
            </a:extLst>
          </p:cNvPr>
          <p:cNvSpPr/>
          <p:nvPr/>
        </p:nvSpPr>
        <p:spPr>
          <a:xfrm>
            <a:off x="5877577" y="2042238"/>
            <a:ext cx="2883835" cy="22571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99"/>
          </a:p>
        </p:txBody>
      </p:sp>
    </p:spTree>
    <p:extLst>
      <p:ext uri="{BB962C8B-B14F-4D97-AF65-F5344CB8AC3E}">
        <p14:creationId xmlns:p14="http://schemas.microsoft.com/office/powerpoint/2010/main" val="273244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08B8-4C3E-1C47-82D8-A2631A57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gRPC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19895-04BB-B844-ACEB-7A1B9D40A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812" y="1892966"/>
            <a:ext cx="5029200" cy="4812634"/>
          </a:xfrm>
        </p:spPr>
        <p:txBody>
          <a:bodyPr>
            <a:normAutofit/>
          </a:bodyPr>
          <a:lstStyle/>
          <a:p>
            <a:pPr marL="0" indent="0" defTabSz="687388">
              <a:buNone/>
            </a:pPr>
            <a:r>
              <a:rPr lang="en-US" dirty="0" err="1"/>
              <a:t>gRPC</a:t>
            </a:r>
            <a:r>
              <a:rPr lang="en-US" dirty="0"/>
              <a:t> is</a:t>
            </a:r>
          </a:p>
          <a:p>
            <a:pPr marL="223838" lvl="1" indent="-223838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modern open source </a:t>
            </a:r>
            <a:r>
              <a:rPr lang="en-US" dirty="0">
                <a:solidFill>
                  <a:srgbClr val="00B0F0"/>
                </a:solidFill>
              </a:rPr>
              <a:t>high performance RPC framework</a:t>
            </a:r>
            <a:r>
              <a:rPr lang="en-US" dirty="0"/>
              <a:t> that can run in </a:t>
            </a:r>
            <a:r>
              <a:rPr lang="en-US" dirty="0">
                <a:solidFill>
                  <a:srgbClr val="00B0F0"/>
                </a:solidFill>
              </a:rPr>
              <a:t>any environment</a:t>
            </a:r>
          </a:p>
          <a:p>
            <a:pPr marL="223838" lvl="1" indent="-223838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efficiently </a:t>
            </a:r>
            <a:r>
              <a:rPr lang="en-US" dirty="0">
                <a:solidFill>
                  <a:srgbClr val="00B0F0"/>
                </a:solidFill>
              </a:rPr>
              <a:t>connect services </a:t>
            </a:r>
            <a:r>
              <a:rPr lang="en-US" dirty="0"/>
              <a:t>in and across data centers with pluggable support for load balancing, tracing, health checking and authentication</a:t>
            </a:r>
          </a:p>
          <a:p>
            <a:pPr marL="223838" lvl="1" indent="-223838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applicable in last mile of distributed computing to </a:t>
            </a:r>
            <a:r>
              <a:rPr lang="en-US" b="1" dirty="0">
                <a:solidFill>
                  <a:srgbClr val="00B0F0"/>
                </a:solidFill>
              </a:rPr>
              <a:t>connect devices, mobile applications and browsers to backend services</a:t>
            </a:r>
          </a:p>
          <a:p>
            <a:pPr marL="685800" lvl="1" indent="-457200" defTabSz="687388"/>
            <a:endParaRPr lang="en-US" dirty="0"/>
          </a:p>
        </p:txBody>
      </p:sp>
      <p:pic>
        <p:nvPicPr>
          <p:cNvPr id="4" name="Picture 2" descr="Image result for what is grpc">
            <a:extLst>
              <a:ext uri="{FF2B5EF4-FFF2-40B4-BE49-F238E27FC236}">
                <a16:creationId xmlns:a16="http://schemas.microsoft.com/office/drawing/2014/main" id="{0F5B0725-9201-3A4E-B1EF-126BF8D84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175" y="0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6AAD2E-FE8E-9944-ACDA-E6A62A321A67}"/>
              </a:ext>
            </a:extLst>
          </p:cNvPr>
          <p:cNvSpPr txBox="1">
            <a:spLocks/>
          </p:cNvSpPr>
          <p:nvPr/>
        </p:nvSpPr>
        <p:spPr>
          <a:xfrm>
            <a:off x="6932612" y="1892966"/>
            <a:ext cx="3871005" cy="473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7388">
              <a:buFont typeface="Arial" pitchFamily="34" charset="0"/>
              <a:buNone/>
            </a:pPr>
            <a:r>
              <a:rPr lang="en-US" dirty="0"/>
              <a:t>USE CASES</a:t>
            </a:r>
          </a:p>
          <a:p>
            <a:r>
              <a:rPr lang="en-US" sz="2000" dirty="0"/>
              <a:t>Efficiently connecting </a:t>
            </a:r>
            <a:r>
              <a:rPr lang="en-US" sz="2000" dirty="0">
                <a:solidFill>
                  <a:srgbClr val="00B0F0"/>
                </a:solidFill>
              </a:rPr>
              <a:t>polyglot services in microservices style architecture</a:t>
            </a:r>
          </a:p>
          <a:p>
            <a:r>
              <a:rPr lang="en-US" sz="2000" dirty="0"/>
              <a:t>Connecting mobile devices, browser clients to backend services</a:t>
            </a:r>
          </a:p>
          <a:p>
            <a:r>
              <a:rPr lang="en-US" sz="2000" dirty="0"/>
              <a:t>Generating efficient client libraries</a:t>
            </a:r>
          </a:p>
          <a:p>
            <a:pPr defTabSz="687388"/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A9E3-3B79-CD43-8E14-6F166E6D1D56}"/>
              </a:ext>
            </a:extLst>
          </p:cNvPr>
          <p:cNvSpPr txBox="1"/>
          <p:nvPr/>
        </p:nvSpPr>
        <p:spPr>
          <a:xfrm>
            <a:off x="9181262" y="6444734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https://grpc.io/about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95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08B8-4C3E-1C47-82D8-A2631A57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 Important Concepts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Image result for what is grpc">
            <a:extLst>
              <a:ext uri="{FF2B5EF4-FFF2-40B4-BE49-F238E27FC236}">
                <a16:creationId xmlns:a16="http://schemas.microsoft.com/office/drawing/2014/main" id="{0F5B0725-9201-3A4E-B1EF-126BF8D84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175" y="0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3A9E3-3B79-CD43-8E14-6F166E6D1D56}"/>
              </a:ext>
            </a:extLst>
          </p:cNvPr>
          <p:cNvSpPr txBox="1"/>
          <p:nvPr/>
        </p:nvSpPr>
        <p:spPr>
          <a:xfrm>
            <a:off x="9181262" y="6444734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https://grpc.io/about</a:t>
            </a:r>
            <a:r>
              <a:rPr lang="en-US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E85098-8B47-A546-A1F8-BE5B5FAF8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Interoperability: Client libraries in 10 languages</a:t>
            </a:r>
            <a:br>
              <a:rPr lang="en-US" dirty="0"/>
            </a:br>
            <a:r>
              <a:rPr lang="en-US" dirty="0">
                <a:solidFill>
                  <a:srgbClr val="00B0F0"/>
                </a:solidFill>
              </a:rPr>
              <a:t>C#, C/C++, Dart, Go, Java, Node.js, PHP, Python, Ruby</a:t>
            </a:r>
          </a:p>
          <a:p>
            <a:r>
              <a:rPr lang="en-US" dirty="0" err="1">
                <a:solidFill>
                  <a:srgbClr val="00B0F0"/>
                </a:solidFill>
              </a:rPr>
              <a:t>Protobuf</a:t>
            </a:r>
            <a:r>
              <a:rPr lang="en-US" dirty="0"/>
              <a:t> (aka “</a:t>
            </a:r>
            <a:r>
              <a:rPr lang="en-US" dirty="0">
                <a:solidFill>
                  <a:srgbClr val="00B0F0"/>
                </a:solidFill>
              </a:rPr>
              <a:t>Protocol buffers</a:t>
            </a:r>
            <a:r>
              <a:rPr lang="en-US" dirty="0"/>
              <a:t>”) as interface design language</a:t>
            </a:r>
          </a:p>
          <a:p>
            <a:r>
              <a:rPr lang="en-US" dirty="0"/>
              <a:t>Highly efficient on wire and with a simple service definition framework</a:t>
            </a:r>
          </a:p>
          <a:p>
            <a:r>
              <a:rPr lang="en-US" dirty="0"/>
              <a:t>Bi-directional streaming with </a:t>
            </a:r>
            <a:r>
              <a:rPr lang="en-US" dirty="0">
                <a:solidFill>
                  <a:srgbClr val="00B0F0"/>
                </a:solidFill>
              </a:rPr>
              <a:t>http/2</a:t>
            </a:r>
            <a:r>
              <a:rPr lang="en-US" dirty="0"/>
              <a:t> based transport (Kestrel)</a:t>
            </a:r>
          </a:p>
          <a:p>
            <a:r>
              <a:rPr lang="en-US" dirty="0"/>
              <a:t>Pluggable auth, tracing, load balancing and health checking</a:t>
            </a:r>
          </a:p>
          <a:p>
            <a:pPr defTabSz="687388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59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662E-B27C-4A63-BF9A-401277A46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09" y="457974"/>
            <a:ext cx="11015651" cy="553854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 b="1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Protobuf</a:t>
            </a:r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---&gt; C#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6F810A-C34E-4A0E-A010-00197A110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" y="1828800"/>
            <a:ext cx="5210406" cy="42379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154D1-E9D2-4976-A15A-5BBBF923F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824" y="1828800"/>
            <a:ext cx="5904182" cy="24704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5AA5B68-EA65-934C-82E2-C9A3D64C27F8}"/>
              </a:ext>
            </a:extLst>
          </p:cNvPr>
          <p:cNvSpPr txBox="1"/>
          <p:nvPr/>
        </p:nvSpPr>
        <p:spPr>
          <a:xfrm>
            <a:off x="454024" y="1327264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gRPC</a:t>
            </a:r>
            <a:r>
              <a:rPr lang="en-US" dirty="0"/>
              <a:t> </a:t>
            </a:r>
            <a:r>
              <a:rPr lang="en-US" dirty="0" err="1"/>
              <a:t>Protobuf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C1E879-6476-CC40-8211-FEB473A6712F}"/>
              </a:ext>
            </a:extLst>
          </p:cNvPr>
          <p:cNvSpPr txBox="1"/>
          <p:nvPr/>
        </p:nvSpPr>
        <p:spPr>
          <a:xfrm>
            <a:off x="5942012" y="1327264"/>
            <a:ext cx="99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C# Class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0DA2A7-2057-494C-AC29-90E838636D4D}"/>
              </a:ext>
            </a:extLst>
          </p:cNvPr>
          <p:cNvSpPr/>
          <p:nvPr/>
        </p:nvSpPr>
        <p:spPr>
          <a:xfrm>
            <a:off x="1258892" y="2895600"/>
            <a:ext cx="804868" cy="304800"/>
          </a:xfrm>
          <a:prstGeom prst="rect">
            <a:avLst/>
          </a:prstGeom>
          <a:solidFill>
            <a:schemeClr val="accent3">
              <a:alpha val="38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0EBDE6-A09B-0D41-8B28-0400653013A4}"/>
              </a:ext>
            </a:extLst>
          </p:cNvPr>
          <p:cNvSpPr/>
          <p:nvPr/>
        </p:nvSpPr>
        <p:spPr>
          <a:xfrm>
            <a:off x="7085012" y="1828800"/>
            <a:ext cx="685800" cy="304800"/>
          </a:xfrm>
          <a:prstGeom prst="rect">
            <a:avLst/>
          </a:prstGeom>
          <a:solidFill>
            <a:schemeClr val="accent3">
              <a:alpha val="38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78E706-95A1-CA45-9D5C-B0E06457186A}"/>
              </a:ext>
            </a:extLst>
          </p:cNvPr>
          <p:cNvSpPr/>
          <p:nvPr/>
        </p:nvSpPr>
        <p:spPr>
          <a:xfrm>
            <a:off x="8532812" y="1828800"/>
            <a:ext cx="685800" cy="304800"/>
          </a:xfrm>
          <a:prstGeom prst="rect">
            <a:avLst/>
          </a:prstGeom>
          <a:solidFill>
            <a:schemeClr val="accent3">
              <a:alpha val="38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F948E5-64FE-5E45-937B-97BE3C0CD70C}"/>
              </a:ext>
            </a:extLst>
          </p:cNvPr>
          <p:cNvSpPr/>
          <p:nvPr/>
        </p:nvSpPr>
        <p:spPr>
          <a:xfrm>
            <a:off x="9218612" y="1828800"/>
            <a:ext cx="685800" cy="304800"/>
          </a:xfrm>
          <a:prstGeom prst="rect">
            <a:avLst/>
          </a:prstGeom>
          <a:solidFill>
            <a:schemeClr val="accent3">
              <a:alpha val="38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9087FA-A0A7-C444-8A0C-2DD7E3E26352}"/>
              </a:ext>
            </a:extLst>
          </p:cNvPr>
          <p:cNvSpPr/>
          <p:nvPr/>
        </p:nvSpPr>
        <p:spPr>
          <a:xfrm>
            <a:off x="1141412" y="3352801"/>
            <a:ext cx="804868" cy="304800"/>
          </a:xfrm>
          <a:prstGeom prst="rect">
            <a:avLst/>
          </a:prstGeom>
          <a:solidFill>
            <a:schemeClr val="accent2">
              <a:alpha val="4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134B3B-76E0-AC44-9AEC-4ED2E4218A2A}"/>
              </a:ext>
            </a:extLst>
          </p:cNvPr>
          <p:cNvSpPr/>
          <p:nvPr/>
        </p:nvSpPr>
        <p:spPr>
          <a:xfrm>
            <a:off x="9159078" y="2362200"/>
            <a:ext cx="804868" cy="304800"/>
          </a:xfrm>
          <a:prstGeom prst="rect">
            <a:avLst/>
          </a:prstGeom>
          <a:solidFill>
            <a:schemeClr val="accent2">
              <a:alpha val="4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13CA89-4079-FF44-8341-6941D11F7C06}"/>
              </a:ext>
            </a:extLst>
          </p:cNvPr>
          <p:cNvSpPr/>
          <p:nvPr/>
        </p:nvSpPr>
        <p:spPr>
          <a:xfrm>
            <a:off x="2063760" y="3365502"/>
            <a:ext cx="1135052" cy="292099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47263E-2402-134C-A5FD-C14CD8C7482B}"/>
              </a:ext>
            </a:extLst>
          </p:cNvPr>
          <p:cNvSpPr/>
          <p:nvPr/>
        </p:nvSpPr>
        <p:spPr>
          <a:xfrm>
            <a:off x="9966324" y="2374901"/>
            <a:ext cx="1135052" cy="292099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D587E5-3959-6B4E-8D9D-3471B6BFF6F0}"/>
              </a:ext>
            </a:extLst>
          </p:cNvPr>
          <p:cNvSpPr/>
          <p:nvPr/>
        </p:nvSpPr>
        <p:spPr>
          <a:xfrm>
            <a:off x="4113343" y="3333752"/>
            <a:ext cx="1135052" cy="292099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D5E7E0-6F7B-FD4B-B648-063B670AD447}"/>
              </a:ext>
            </a:extLst>
          </p:cNvPr>
          <p:cNvSpPr/>
          <p:nvPr/>
        </p:nvSpPr>
        <p:spPr>
          <a:xfrm>
            <a:off x="8075611" y="2374901"/>
            <a:ext cx="1058763" cy="292099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9AE3577-BEE5-604D-B477-89D956A23BDF}"/>
              </a:ext>
            </a:extLst>
          </p:cNvPr>
          <p:cNvSpPr/>
          <p:nvPr/>
        </p:nvSpPr>
        <p:spPr>
          <a:xfrm>
            <a:off x="1295404" y="4195418"/>
            <a:ext cx="1217608" cy="279155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BFD2C7-7843-804E-B357-8E4A271F0F86}"/>
              </a:ext>
            </a:extLst>
          </p:cNvPr>
          <p:cNvSpPr/>
          <p:nvPr/>
        </p:nvSpPr>
        <p:spPr>
          <a:xfrm>
            <a:off x="1270004" y="5291546"/>
            <a:ext cx="1135052" cy="292099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2" descr="Image result for what is grpc">
            <a:extLst>
              <a:ext uri="{FF2B5EF4-FFF2-40B4-BE49-F238E27FC236}">
                <a16:creationId xmlns:a16="http://schemas.microsoft.com/office/drawing/2014/main" id="{6FB97B46-9D2E-AA40-AE96-52D6316F6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175" y="0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084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2F60-967F-413B-B032-4F075065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Order Management App</a:t>
            </a:r>
            <a:endParaRPr lang="it-IT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9CB4ED-C4F6-4420-9D8F-710BFDC4F8B4}"/>
              </a:ext>
            </a:extLst>
          </p:cNvPr>
          <p:cNvGrpSpPr/>
          <p:nvPr/>
        </p:nvGrpSpPr>
        <p:grpSpPr>
          <a:xfrm>
            <a:off x="1737059" y="2133600"/>
            <a:ext cx="3156749" cy="2267780"/>
            <a:chOff x="951470" y="2125361"/>
            <a:chExt cx="2150076" cy="1544596"/>
          </a:xfrm>
          <a:solidFill>
            <a:schemeClr val="bg1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796C31-DFB1-4A10-AB5D-8DB3E6AB0750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4FF8FB-B7AB-49FF-A1F0-DD14EB2BCBEE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  <a:grpFill/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74E1F3-B745-415D-B5AE-47143D12892B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A7533D-CF74-42E9-BAD5-F0891AA8A28D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  <a:grpFill/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A07A78C-0648-4118-9F47-30A7B906B340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Cross 54">
                  <a:extLst>
                    <a:ext uri="{FF2B5EF4-FFF2-40B4-BE49-F238E27FC236}">
                      <a16:creationId xmlns:a16="http://schemas.microsoft.com/office/drawing/2014/main" id="{8BD4C1B5-9847-4425-9FE1-755E94539F66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43B6B52-DDF3-4F88-B78D-C856D57BD0EF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  <a:grpFill/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FDA0661-C6CA-4A72-A28D-499C4F33D76B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3" name="Frame 52">
                  <a:extLst>
                    <a:ext uri="{FF2B5EF4-FFF2-40B4-BE49-F238E27FC236}">
                      <a16:creationId xmlns:a16="http://schemas.microsoft.com/office/drawing/2014/main" id="{87D859BB-2D7C-40FA-A9C1-4779190E9841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5E8203D-243F-437F-93AD-76F4612D721B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  <a:grpFill/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B701466-41EC-40EC-8B32-D019CC2CAF4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AC1F2DC-C4F8-44E3-BAFA-46B5DBC75886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3DB1DA4-1C3A-449E-845A-F3DE6B17E3C8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  <a:grp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6C62FAD-6178-48A2-A352-86F8BDAA2F65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900" b="1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Isosceles Triangle 43">
                  <a:extLst>
                    <a:ext uri="{FF2B5EF4-FFF2-40B4-BE49-F238E27FC236}">
                      <a16:creationId xmlns:a16="http://schemas.microsoft.com/office/drawing/2014/main" id="{D60F63F0-DEA3-4EA5-94A9-CFEECA9E598B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EB7078E0-CD7E-4A9E-8FFE-589F1A0C77A6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0A271BD-A175-4D82-B821-20D96D39AD29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  <a:grpFill/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5E4E6BF2-FA5B-438A-8815-C37E45BC06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7CD75DEE-9211-487D-8A95-7B958261D3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59294B33-1319-4BFB-8C0B-9F6B08749E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pic>
        <p:nvPicPr>
          <p:cNvPr id="85" name="Graphic 84" descr="Database">
            <a:extLst>
              <a:ext uri="{FF2B5EF4-FFF2-40B4-BE49-F238E27FC236}">
                <a16:creationId xmlns:a16="http://schemas.microsoft.com/office/drawing/2014/main" id="{51018285-FE62-46CF-B336-6109FD3D1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9017" y="2676787"/>
            <a:ext cx="1265791" cy="1265791"/>
          </a:xfrm>
          <a:prstGeom prst="rect">
            <a:avLst/>
          </a:prstGeom>
        </p:spPr>
      </p:pic>
      <p:pic>
        <p:nvPicPr>
          <p:cNvPr id="82" name="Graphic 81" descr="Cloud">
            <a:extLst>
              <a:ext uri="{FF2B5EF4-FFF2-40B4-BE49-F238E27FC236}">
                <a16:creationId xmlns:a16="http://schemas.microsoft.com/office/drawing/2014/main" id="{22A28D55-5D0D-5D45-B6E3-84ECB212B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954815" y="1514621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CCB5DE-346F-5B41-8706-74C6AD7F8D76}"/>
              </a:ext>
            </a:extLst>
          </p:cNvPr>
          <p:cNvSpPr txBox="1"/>
          <p:nvPr/>
        </p:nvSpPr>
        <p:spPr>
          <a:xfrm>
            <a:off x="6941780" y="307725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E10E2CE-C9E0-470E-9FC4-7ABAEBEEEABA}"/>
              </a:ext>
            </a:extLst>
          </p:cNvPr>
          <p:cNvGrpSpPr/>
          <p:nvPr/>
        </p:nvGrpSpPr>
        <p:grpSpPr>
          <a:xfrm>
            <a:off x="1737059" y="2138765"/>
            <a:ext cx="3153858" cy="2267124"/>
            <a:chOff x="384048" y="3108957"/>
            <a:chExt cx="3154680" cy="226771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CB5940F-D175-4BAA-BC33-0E606F437DCF}"/>
                </a:ext>
              </a:extLst>
            </p:cNvPr>
            <p:cNvGrpSpPr/>
            <p:nvPr/>
          </p:nvGrpSpPr>
          <p:grpSpPr>
            <a:xfrm>
              <a:off x="384048" y="3108957"/>
              <a:ext cx="3154680" cy="2267715"/>
              <a:chOff x="1577409" y="1825335"/>
              <a:chExt cx="3154680" cy="226771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55CFCFE-8D04-4267-8312-A94018CD7515}"/>
                  </a:ext>
                </a:extLst>
              </p:cNvPr>
              <p:cNvGrpSpPr/>
              <p:nvPr/>
            </p:nvGrpSpPr>
            <p:grpSpPr>
              <a:xfrm>
                <a:off x="1577409" y="1825335"/>
                <a:ext cx="3154680" cy="2267715"/>
                <a:chOff x="951470" y="2125361"/>
                <a:chExt cx="2150076" cy="1544599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2D13778-8157-4EDD-B240-8088FD3C1802}"/>
                    </a:ext>
                  </a:extLst>
                </p:cNvPr>
                <p:cNvSpPr/>
                <p:nvPr/>
              </p:nvSpPr>
              <p:spPr bwMode="auto">
                <a:xfrm>
                  <a:off x="951470" y="2588263"/>
                  <a:ext cx="2150076" cy="1081697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AD1A0D11-28AA-4E39-88CF-3559937F219C}"/>
                    </a:ext>
                  </a:extLst>
                </p:cNvPr>
                <p:cNvGrpSpPr/>
                <p:nvPr/>
              </p:nvGrpSpPr>
              <p:grpSpPr>
                <a:xfrm>
                  <a:off x="951470" y="2125361"/>
                  <a:ext cx="2150076" cy="462899"/>
                  <a:chOff x="951470" y="2125361"/>
                  <a:chExt cx="2150076" cy="462899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8F0F5BA-CC1A-4386-B57B-3C3E7D7351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470" y="2125362"/>
                    <a:ext cx="2150076" cy="462898"/>
                  </a:xfrm>
                  <a:prstGeom prst="rect">
                    <a:avLst/>
                  </a:prstGeom>
                  <a:solidFill>
                    <a:srgbClr val="E6E6E6">
                      <a:lumMod val="75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938D0694-7EDE-4D7F-BCF2-582CD7F5334D}"/>
                      </a:ext>
                    </a:extLst>
                  </p:cNvPr>
                  <p:cNvGrpSpPr/>
                  <p:nvPr/>
                </p:nvGrpSpPr>
                <p:grpSpPr>
                  <a:xfrm>
                    <a:off x="2937164" y="2125362"/>
                    <a:ext cx="164382" cy="164382"/>
                    <a:chOff x="2937164" y="2125362"/>
                    <a:chExt cx="164382" cy="164382"/>
                  </a:xfrm>
                </p:grpSpPr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AE0746EA-6D62-4C33-AFA5-EA21BBCBBDB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937164" y="2125362"/>
                      <a:ext cx="164382" cy="164382"/>
                    </a:xfrm>
                    <a:prstGeom prst="rect">
                      <a:avLst/>
                    </a:prstGeom>
                    <a:solidFill>
                      <a:srgbClr val="D83B01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2" name="Cross 101">
                      <a:extLst>
                        <a:ext uri="{FF2B5EF4-FFF2-40B4-BE49-F238E27FC236}">
                          <a16:creationId xmlns:a16="http://schemas.microsoft.com/office/drawing/2014/main" id="{ED83A096-53A0-4B1B-96AC-1AD299172143}"/>
                        </a:ext>
                      </a:extLst>
                    </p:cNvPr>
                    <p:cNvSpPr/>
                    <p:nvPr/>
                  </p:nvSpPr>
                  <p:spPr bwMode="auto">
                    <a:xfrm rot="2730422">
                      <a:off x="2959692" y="2146307"/>
                      <a:ext cx="125677" cy="125677"/>
                    </a:xfrm>
                    <a:prstGeom prst="plus">
                      <a:avLst>
                        <a:gd name="adj" fmla="val 41223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solidFill>
                          <a:srgbClr val="FF000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D3CCEF18-FBF5-41C6-96F4-04B0EC664D3B}"/>
                      </a:ext>
                    </a:extLst>
                  </p:cNvPr>
                  <p:cNvGrpSpPr/>
                  <p:nvPr/>
                </p:nvGrpSpPr>
                <p:grpSpPr>
                  <a:xfrm>
                    <a:off x="2733964" y="2125361"/>
                    <a:ext cx="164382" cy="164382"/>
                    <a:chOff x="2733964" y="2125361"/>
                    <a:chExt cx="164382" cy="164382"/>
                  </a:xfrm>
                </p:grpSpPr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F0BBEE5E-6735-4F8F-A628-409717BBC57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3396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0" name="Frame 99">
                      <a:extLst>
                        <a:ext uri="{FF2B5EF4-FFF2-40B4-BE49-F238E27FC236}">
                          <a16:creationId xmlns:a16="http://schemas.microsoft.com/office/drawing/2014/main" id="{DFAA0130-BD89-451E-A896-E2A41610226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62687" y="2147260"/>
                      <a:ext cx="110423" cy="110423"/>
                    </a:xfrm>
                    <a:prstGeom prst="frame">
                      <a:avLst>
                        <a:gd name="adj1" fmla="val 19401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8F853120-FA77-4B21-91B3-B8D4ACE34A01}"/>
                      </a:ext>
                    </a:extLst>
                  </p:cNvPr>
                  <p:cNvGrpSpPr/>
                  <p:nvPr/>
                </p:nvGrpSpPr>
                <p:grpSpPr>
                  <a:xfrm>
                    <a:off x="2525684" y="2125361"/>
                    <a:ext cx="164382" cy="164382"/>
                    <a:chOff x="2525684" y="2125361"/>
                    <a:chExt cx="164382" cy="164382"/>
                  </a:xfrm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76EE0436-6C19-43FC-8156-B3EC559FF6F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2568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759F958A-9E04-4219-B929-04DDC6094F9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50343" y="2230251"/>
                      <a:ext cx="115063" cy="27432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9ABC8BCD-8010-4F25-A91E-AE23AD42FC71}"/>
                      </a:ext>
                    </a:extLst>
                  </p:cNvPr>
                  <p:cNvGrpSpPr/>
                  <p:nvPr/>
                </p:nvGrpSpPr>
                <p:grpSpPr>
                  <a:xfrm>
                    <a:off x="1028835" y="2330877"/>
                    <a:ext cx="2016554" cy="199824"/>
                    <a:chOff x="1028835" y="2330877"/>
                    <a:chExt cx="2016554" cy="199824"/>
                  </a:xfrm>
                </p:grpSpPr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83BA250B-78E9-4A1D-8BDC-2C3AE2E5611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342731" y="2334258"/>
                      <a:ext cx="1600780" cy="19644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sz="900" b="1" kern="0">
                          <a:solidFill>
                            <a:srgbClr val="E6E6E6">
                              <a:lumMod val="75000"/>
                            </a:srgbClr>
                          </a:solidFill>
                          <a:latin typeface="Consolas" panose="020B0609020204030204" pitchFamily="49" charset="0"/>
                          <a:ea typeface="Segoe UI" pitchFamily="34" charset="0"/>
                          <a:cs typeface="Segoe UI" pitchFamily="34" charset="0"/>
                        </a:rPr>
                        <a:t>http://..</a:t>
                      </a:r>
                    </a:p>
                  </p:txBody>
                </p:sp>
                <p:sp>
                  <p:nvSpPr>
                    <p:cNvPr id="91" name="Isosceles Triangle 90">
                      <a:extLst>
                        <a:ext uri="{FF2B5EF4-FFF2-40B4-BE49-F238E27FC236}">
                          <a16:creationId xmlns:a16="http://schemas.microsoft.com/office/drawing/2014/main" id="{5EC576D0-8EEC-4A67-A55A-29B649A693CA}"/>
                        </a:ext>
                      </a:extLst>
                    </p:cNvPr>
                    <p:cNvSpPr/>
                    <p:nvPr/>
                  </p:nvSpPr>
                  <p:spPr bwMode="auto">
                    <a:xfrm rot="16200000">
                      <a:off x="981973" y="2377739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2" name="Isosceles Triangle 91">
                      <a:extLst>
                        <a:ext uri="{FF2B5EF4-FFF2-40B4-BE49-F238E27FC236}">
                          <a16:creationId xmlns:a16="http://schemas.microsoft.com/office/drawing/2014/main" id="{E9A2C97C-DE80-44A6-9D4D-1C7E84375B3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1138921" y="2377740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A381A689-7A69-4F39-A4DF-5E702DED21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99669" y="2343459"/>
                      <a:ext cx="45720" cy="177841"/>
                      <a:chOff x="2999669" y="2343459"/>
                      <a:chExt cx="45720" cy="177841"/>
                    </a:xfrm>
                  </p:grpSpPr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34E7D2B3-5E64-493D-9A8A-479B844CC95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343459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24051872-9B93-4478-8F87-80EB1015756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409520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6" name="Oval 95">
                        <a:extLst>
                          <a:ext uri="{FF2B5EF4-FFF2-40B4-BE49-F238E27FC236}">
                            <a16:creationId xmlns:a16="http://schemas.microsoft.com/office/drawing/2014/main" id="{2B668E08-F530-4A0F-9B42-4A8ED864525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69" y="2475581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</p:grpSp>
          </p:grpSp>
          <p:pic>
            <p:nvPicPr>
              <p:cNvPr id="77" name="Picture 76" descr="A picture containing vector graphics&#10;&#10;Description automatically generated">
                <a:extLst>
                  <a:ext uri="{FF2B5EF4-FFF2-40B4-BE49-F238E27FC236}">
                    <a16:creationId xmlns:a16="http://schemas.microsoft.com/office/drawing/2014/main" id="{B8987730-49F7-4791-8E6D-053D39353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8607" y="2551178"/>
                <a:ext cx="1109208" cy="1109208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59D63EF-D593-4C13-91BE-B6180405AE9B}"/>
                </a:ext>
              </a:extLst>
            </p:cNvPr>
            <p:cNvGrpSpPr/>
            <p:nvPr/>
          </p:nvGrpSpPr>
          <p:grpSpPr>
            <a:xfrm>
              <a:off x="1234253" y="4944617"/>
              <a:ext cx="1442545" cy="339191"/>
              <a:chOff x="1245226" y="4937621"/>
              <a:chExt cx="1442545" cy="33919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294FDBE-9D41-423C-ACAD-622088D3C912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51E7FB7-BE5D-4DDC-AA8D-18AF7943B042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69EA915-8D15-4E3C-9CEC-9534F2CA1E73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EA2913A-8C64-44CE-B365-9825D1801A0D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1DE05FE-BBD9-4E2A-B64D-9EFD9D8CD62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05C3443-262F-4AEA-B6C1-FC75D87FEBC9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7DE3883-FB83-4957-AC30-6D7DC9E95762}"/>
              </a:ext>
            </a:extLst>
          </p:cNvPr>
          <p:cNvGrpSpPr/>
          <p:nvPr/>
        </p:nvGrpSpPr>
        <p:grpSpPr>
          <a:xfrm>
            <a:off x="9180394" y="5066703"/>
            <a:ext cx="1663036" cy="945916"/>
            <a:chOff x="9265021" y="2019508"/>
            <a:chExt cx="1663469" cy="946162"/>
          </a:xfrm>
          <a:solidFill>
            <a:schemeClr val="bg1"/>
          </a:solidFill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EC379807-9738-4D37-8FCB-74D64664EBF8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75D60210-7C6B-4D97-8379-1FF89FAA16E5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3A61F714-E3A6-4C6A-812F-ADBB193F4F6E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Worker</a:t>
              </a:r>
            </a:p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</p:grp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8C9A1C57-6173-8342-B314-1F363BD8F5B0}"/>
              </a:ext>
            </a:extLst>
          </p:cNvPr>
          <p:cNvSpPr/>
          <p:nvPr/>
        </p:nvSpPr>
        <p:spPr>
          <a:xfrm>
            <a:off x="4890394" y="3110490"/>
            <a:ext cx="1219200" cy="646331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3" name="Left-Right Arrow 102">
            <a:extLst>
              <a:ext uri="{FF2B5EF4-FFF2-40B4-BE49-F238E27FC236}">
                <a16:creationId xmlns:a16="http://schemas.microsoft.com/office/drawing/2014/main" id="{1E32AE59-3AB3-AD4E-9E25-199A4E1CA452}"/>
              </a:ext>
            </a:extLst>
          </p:cNvPr>
          <p:cNvSpPr/>
          <p:nvPr/>
        </p:nvSpPr>
        <p:spPr>
          <a:xfrm>
            <a:off x="8340551" y="3059089"/>
            <a:ext cx="1219200" cy="646331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8" name="Left-Up Arrow 107">
            <a:extLst>
              <a:ext uri="{FF2B5EF4-FFF2-40B4-BE49-F238E27FC236}">
                <a16:creationId xmlns:a16="http://schemas.microsoft.com/office/drawing/2014/main" id="{0EAAAF9C-CD6E-1D43-B990-F781EB91FA16}"/>
              </a:ext>
            </a:extLst>
          </p:cNvPr>
          <p:cNvSpPr/>
          <p:nvPr/>
        </p:nvSpPr>
        <p:spPr>
          <a:xfrm rot="5400000">
            <a:off x="7104894" y="3975456"/>
            <a:ext cx="1596288" cy="2244210"/>
          </a:xfrm>
          <a:prstGeom prst="leftUpArrow">
            <a:avLst>
              <a:gd name="adj1" fmla="val 25000"/>
              <a:gd name="adj2" fmla="val 23717"/>
              <a:gd name="adj3" fmla="val 26886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FB064B83-1F72-7946-B3FD-DBD9F4DC4A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54" y="5075844"/>
            <a:ext cx="2488623" cy="1264220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02B0280C-578A-8840-8305-BFC9DBA7A4A0}"/>
              </a:ext>
            </a:extLst>
          </p:cNvPr>
          <p:cNvSpPr/>
          <p:nvPr/>
        </p:nvSpPr>
        <p:spPr>
          <a:xfrm>
            <a:off x="2952997" y="4499691"/>
            <a:ext cx="572313" cy="576153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E5214E-2FCA-114A-A0B2-03CB2BC8F6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0933" y="2647794"/>
            <a:ext cx="914227" cy="914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0497A6-C8F4-724A-8A8E-D64A264E1C10}"/>
              </a:ext>
            </a:extLst>
          </p:cNvPr>
          <p:cNvSpPr txBox="1"/>
          <p:nvPr/>
        </p:nvSpPr>
        <p:spPr>
          <a:xfrm>
            <a:off x="6950668" y="333608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88210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D7530-90B2-48CD-8A3F-FA0F4B1D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an order management app!</a:t>
            </a:r>
            <a:br>
              <a:rPr lang="en-US" dirty="0"/>
            </a:b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6AFB5-B547-4E79-85B4-103408DEB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834" y="1524000"/>
            <a:ext cx="6865155" cy="435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75C97F-7B3A-4EED-8AF8-692E4E09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F4C121-4662-4AAA-B5F3-C522E47DA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full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44818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ED50-6345-43EF-9612-32559025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Also new in ASP.NET Core 3.0</a:t>
            </a:r>
            <a:b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6145B-6D96-49BC-9C0E-B08D500D3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2411" y="1434890"/>
            <a:ext cx="10079477" cy="4930581"/>
          </a:xfrm>
        </p:spPr>
        <p:txBody>
          <a:bodyPr numCol="2"/>
          <a:lstStyle/>
          <a:p>
            <a:r>
              <a:rPr lang="en-US" b="1" dirty="0" err="1">
                <a:solidFill>
                  <a:srgbClr val="00B0F0"/>
                </a:solidFill>
              </a:rPr>
              <a:t>Blazor</a:t>
            </a:r>
            <a:r>
              <a:rPr lang="en-US" b="1" dirty="0">
                <a:solidFill>
                  <a:srgbClr val="00B0F0"/>
                </a:solidFill>
              </a:rPr>
              <a:t> (server-side)</a:t>
            </a:r>
          </a:p>
          <a:p>
            <a:r>
              <a:rPr lang="en-US" b="1" dirty="0" err="1">
                <a:solidFill>
                  <a:srgbClr val="00B0F0"/>
                </a:solidFill>
              </a:rPr>
              <a:t>gRPC</a:t>
            </a:r>
            <a:endParaRPr lang="en-US" b="1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Worker</a:t>
            </a:r>
          </a:p>
          <a:p>
            <a:r>
              <a:rPr lang="en-US" dirty="0"/>
              <a:t>Simplified shared framework</a:t>
            </a:r>
          </a:p>
          <a:p>
            <a:r>
              <a:rPr lang="en-US" dirty="0" err="1"/>
              <a:t>IdentityServer</a:t>
            </a:r>
            <a:endParaRPr lang="en-US" dirty="0"/>
          </a:p>
          <a:p>
            <a:r>
              <a:rPr lang="en-US" dirty="0"/>
              <a:t>API code generation</a:t>
            </a:r>
          </a:p>
          <a:p>
            <a:r>
              <a:rPr lang="en-US" dirty="0"/>
              <a:t>Endpoint routing integration</a:t>
            </a:r>
          </a:p>
          <a:p>
            <a:r>
              <a:rPr lang="en-US" dirty="0"/>
              <a:t>C# 8 in Razor &amp; MVC</a:t>
            </a:r>
          </a:p>
          <a:p>
            <a:r>
              <a:rPr lang="en-US" dirty="0"/>
              <a:t>JSON</a:t>
            </a:r>
          </a:p>
          <a:p>
            <a:r>
              <a:rPr lang="en-US" dirty="0"/>
              <a:t>Windows service support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auto-reconnect, streaming</a:t>
            </a:r>
          </a:p>
          <a:p>
            <a:r>
              <a:rPr lang="en-US" i="1" dirty="0" err="1"/>
              <a:t>SignalR</a:t>
            </a:r>
            <a:r>
              <a:rPr lang="en-US" i="1" dirty="0"/>
              <a:t> C++ client*</a:t>
            </a:r>
          </a:p>
          <a:p>
            <a:r>
              <a:rPr lang="en-US" i="1" dirty="0"/>
              <a:t>Event counters*</a:t>
            </a:r>
          </a:p>
          <a:p>
            <a:r>
              <a:rPr lang="en-US" i="1" dirty="0"/>
              <a:t>Certificate &amp; Kerberos authentication*</a:t>
            </a:r>
          </a:p>
          <a:p>
            <a:r>
              <a:rPr lang="en-US" dirty="0"/>
              <a:t>Performance</a:t>
            </a:r>
          </a:p>
          <a:p>
            <a:endParaRPr lang="en-US" dirty="0"/>
          </a:p>
          <a:p>
            <a:r>
              <a:rPr lang="en-US" i="1" dirty="0"/>
              <a:t>*Coming soon!</a:t>
            </a:r>
          </a:p>
        </p:txBody>
      </p:sp>
    </p:spTree>
    <p:extLst>
      <p:ext uri="{BB962C8B-B14F-4D97-AF65-F5344CB8AC3E}">
        <p14:creationId xmlns:p14="http://schemas.microsoft.com/office/powerpoint/2010/main" val="275611304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4A7E0-66E8-BD4C-9C2E-26B516F3ADC9}"/>
              </a:ext>
            </a:extLst>
          </p:cNvPr>
          <p:cNvSpPr txBox="1"/>
          <p:nvPr/>
        </p:nvSpPr>
        <p:spPr>
          <a:xfrm>
            <a:off x="567160" y="4076346"/>
            <a:ext cx="65235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hlinkClick r:id="rId3"/>
              </a:rPr>
              <a:t>https://bit.ly/2m59bDX</a:t>
            </a:r>
            <a:r>
              <a:rPr lang="en-US" sz="40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871F99-FD51-414A-B639-B0374CEF1414}"/>
              </a:ext>
            </a:extLst>
          </p:cNvPr>
          <p:cNvSpPr txBox="1"/>
          <p:nvPr/>
        </p:nvSpPr>
        <p:spPr>
          <a:xfrm>
            <a:off x="586237" y="3455491"/>
            <a:ext cx="282769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4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Event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87AFE-422F-6F48-A3BD-EC93CE0078BF}"/>
              </a:ext>
            </a:extLst>
          </p:cNvPr>
          <p:cNvSpPr txBox="1"/>
          <p:nvPr/>
        </p:nvSpPr>
        <p:spPr>
          <a:xfrm>
            <a:off x="5828804" y="3455491"/>
            <a:ext cx="3181961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4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 Event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C5B0E5-813F-634A-8945-2A8743A7BDF6}"/>
              </a:ext>
            </a:extLst>
          </p:cNvPr>
          <p:cNvSpPr txBox="1"/>
          <p:nvPr/>
        </p:nvSpPr>
        <p:spPr>
          <a:xfrm>
            <a:off x="5865812" y="4076346"/>
            <a:ext cx="65235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hlinkClick r:id="rId4"/>
              </a:rPr>
              <a:t>https://www.dotnetconf.net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54B05-B90F-3D4A-95C3-5C4B8A146D2C}"/>
              </a:ext>
            </a:extLst>
          </p:cNvPr>
          <p:cNvSpPr txBox="1"/>
          <p:nvPr/>
        </p:nvSpPr>
        <p:spPr>
          <a:xfrm>
            <a:off x="760412" y="4942127"/>
            <a:ext cx="2806856" cy="17845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999" kern="0" dirty="0"/>
              <a:t>Monday Sept 23, 2019</a:t>
            </a:r>
          </a:p>
          <a:p>
            <a:pPr defTabSz="914093">
              <a:defRPr/>
            </a:pPr>
            <a:r>
              <a:rPr lang="en-US" sz="1999" kern="0" dirty="0"/>
              <a:t>11:00am – 5:00pm</a:t>
            </a:r>
          </a:p>
          <a:p>
            <a:r>
              <a:rPr lang="en-US" sz="1999" kern="0" dirty="0"/>
              <a:t>Improving </a:t>
            </a:r>
            <a:br>
              <a:rPr lang="en-US" sz="1999" kern="0" dirty="0"/>
            </a:br>
            <a:r>
              <a:rPr lang="en-US" dirty="0"/>
              <a:t>5445 Legacy Drive #100</a:t>
            </a:r>
          </a:p>
          <a:p>
            <a:r>
              <a:rPr lang="en-US" dirty="0"/>
              <a:t>Plano, TX 75024</a:t>
            </a:r>
          </a:p>
          <a:p>
            <a:pPr defTabSz="914093">
              <a:defRPr/>
            </a:pPr>
            <a:endParaRPr lang="en-US" sz="1999" kern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66A84-CEBC-5E49-AAE4-BE87F19E1EBB}"/>
              </a:ext>
            </a:extLst>
          </p:cNvPr>
          <p:cNvSpPr txBox="1"/>
          <p:nvPr/>
        </p:nvSpPr>
        <p:spPr>
          <a:xfrm>
            <a:off x="6094062" y="4955545"/>
            <a:ext cx="4745476" cy="615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999" kern="0" dirty="0"/>
              <a:t> Sept 23 - 25, 2019</a:t>
            </a:r>
          </a:p>
          <a:p>
            <a:pPr defTabSz="914093">
              <a:defRPr/>
            </a:pPr>
            <a:r>
              <a:rPr lang="en-US" sz="1999" kern="0" dirty="0"/>
              <a:t>All day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C8348C-E791-814A-ADF5-920683A9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B0E0B6-792D-954A-A68B-B020A9641D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669"/>
            <a:ext cx="12188825" cy="636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3560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A701-88A2-4A2C-8F04-39ADC301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3.0: A full stack solution</a:t>
            </a:r>
            <a:br>
              <a:rPr lang="en-US" dirty="0"/>
            </a:br>
            <a:endParaRPr lang="it-IT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E055B3F-1E95-4710-9300-D3E60571F1F5}"/>
              </a:ext>
            </a:extLst>
          </p:cNvPr>
          <p:cNvGrpSpPr/>
          <p:nvPr/>
        </p:nvGrpSpPr>
        <p:grpSpPr>
          <a:xfrm>
            <a:off x="510033" y="2295439"/>
            <a:ext cx="3153858" cy="2267121"/>
            <a:chOff x="951470" y="2125361"/>
            <a:chExt cx="2150076" cy="1544596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396EBAE-7B4A-422C-A38C-253E2F627FEF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7441EAB4-8EFB-4A9E-9951-52302C4C7E6A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E25CBE9-AD39-477C-8AB1-0BCC290583AC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solidFill>
                <a:srgbClr val="E6E6E6">
                  <a:lumMod val="7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99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3414315-2459-4C38-8950-CEB1D87A78D4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3C582977-491A-4568-BA7B-977FC2EFDFC5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solidFill>
                  <a:srgbClr val="D83B0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8" name="Cross 137">
                  <a:extLst>
                    <a:ext uri="{FF2B5EF4-FFF2-40B4-BE49-F238E27FC236}">
                      <a16:creationId xmlns:a16="http://schemas.microsoft.com/office/drawing/2014/main" id="{1C0180CB-A206-4467-B68E-E1546C6FC3F4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solidFill>
                      <a:srgbClr val="FF000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04F15045-A093-482D-80ED-78118E33D2C8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5B2E3EB-EDA3-47C6-BD23-80630368F480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6" name="Frame 135">
                  <a:extLst>
                    <a:ext uri="{FF2B5EF4-FFF2-40B4-BE49-F238E27FC236}">
                      <a16:creationId xmlns:a16="http://schemas.microsoft.com/office/drawing/2014/main" id="{24C886FB-6624-488C-80F4-23F75D5A7FE6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655EC6C-957B-4138-A59F-5628695767B1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2E7D5D68-D29A-4DAF-8347-2648F568410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BBB39E3C-FC79-4B0C-AD5A-0ABE545BD5E4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97239BD0-E06C-4B06-A63A-09EC14F336B4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C38D801C-E8E4-4FA9-A1CF-4956FD8E9618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900" b="1" kern="0">
                      <a:solidFill>
                        <a:srgbClr val="E6E6E6">
                          <a:lumMod val="75000"/>
                        </a:srgbClr>
                      </a:solidFill>
                      <a:latin typeface="Consolas" panose="020B0609020204030204" pitchFamily="49" charset="0"/>
                      <a:ea typeface="Segoe UI" pitchFamily="34" charset="0"/>
                      <a:cs typeface="Segoe UI" pitchFamily="34" charset="0"/>
                    </a:rPr>
                    <a:t>http://..</a:t>
                  </a:r>
                </a:p>
              </p:txBody>
            </p:sp>
            <p:sp>
              <p:nvSpPr>
                <p:cNvPr id="127" name="Isosceles Triangle 126">
                  <a:extLst>
                    <a:ext uri="{FF2B5EF4-FFF2-40B4-BE49-F238E27FC236}">
                      <a16:creationId xmlns:a16="http://schemas.microsoft.com/office/drawing/2014/main" id="{7FD47547-36DE-4D3B-AB8A-0345A98C7133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8" name="Isosceles Triangle 127">
                  <a:extLst>
                    <a:ext uri="{FF2B5EF4-FFF2-40B4-BE49-F238E27FC236}">
                      <a16:creationId xmlns:a16="http://schemas.microsoft.com/office/drawing/2014/main" id="{A23B044B-C90C-46AE-98EF-4EBAF31FDA17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DB2F26CB-1F7E-4C93-BC68-605552CC98E7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20F96F76-C9A7-4F47-8BCD-7EF82C61F9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9BE8D7B4-A461-471E-8827-5E044F8016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1833164B-3714-4AA1-AF90-20578B2A4D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7BF48A31-9CD2-46E6-A320-D15268071542}"/>
              </a:ext>
            </a:extLst>
          </p:cNvPr>
          <p:cNvSpPr txBox="1"/>
          <p:nvPr/>
        </p:nvSpPr>
        <p:spPr>
          <a:xfrm>
            <a:off x="1592681" y="1626291"/>
            <a:ext cx="1040349" cy="4923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3199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880FE0C-4B08-4E40-BFF5-7F5D231C8E7B}"/>
              </a:ext>
            </a:extLst>
          </p:cNvPr>
          <p:cNvSpPr txBox="1"/>
          <p:nvPr/>
        </p:nvSpPr>
        <p:spPr>
          <a:xfrm>
            <a:off x="9238386" y="1635346"/>
            <a:ext cx="1517456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3199" b="1" ker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Backend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454FCCE-C5B1-4D28-80F1-DEF1BE5FBF75}"/>
              </a:ext>
            </a:extLst>
          </p:cNvPr>
          <p:cNvSpPr txBox="1"/>
          <p:nvPr/>
        </p:nvSpPr>
        <p:spPr>
          <a:xfrm>
            <a:off x="629761" y="5021852"/>
            <a:ext cx="2806856" cy="9230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/>
              <a:t>Blazor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/>
              <a:t>Components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/>
              <a:t>SPA (JavaScript)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537FB27-4B0F-4230-8050-83ABB326B5DE}"/>
              </a:ext>
            </a:extLst>
          </p:cNvPr>
          <p:cNvSpPr txBox="1"/>
          <p:nvPr/>
        </p:nvSpPr>
        <p:spPr>
          <a:xfrm>
            <a:off x="4690984" y="5021852"/>
            <a:ext cx="2806856" cy="12307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MVC / Razor Pages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Web APIs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SignalR</a:t>
            </a:r>
            <a:endParaRPr lang="en-US" sz="1999" kern="0" dirty="0"/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Security &amp; identity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DBCF777-2DF5-4CA5-8C8F-A996AD2818D0}"/>
              </a:ext>
            </a:extLst>
          </p:cNvPr>
          <p:cNvGrpSpPr/>
          <p:nvPr/>
        </p:nvGrpSpPr>
        <p:grpSpPr>
          <a:xfrm>
            <a:off x="3929849" y="1440471"/>
            <a:ext cx="3828968" cy="3977057"/>
            <a:chOff x="4051987" y="2133024"/>
            <a:chExt cx="3829965" cy="3978093"/>
          </a:xfrm>
          <a:solidFill>
            <a:schemeClr val="bg1"/>
          </a:solidFill>
        </p:grpSpPr>
        <p:pic>
          <p:nvPicPr>
            <p:cNvPr id="145" name="Graphic 144" descr="Cloud">
              <a:extLst>
                <a:ext uri="{FF2B5EF4-FFF2-40B4-BE49-F238E27FC236}">
                  <a16:creationId xmlns:a16="http://schemas.microsoft.com/office/drawing/2014/main" id="{27D7617B-5AE0-44B1-BF92-CCD3DADE0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4051987" y="2133024"/>
              <a:ext cx="3829965" cy="397809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F1B934D-2D62-4497-B1C5-567CDAD60C6B}"/>
                </a:ext>
              </a:extLst>
            </p:cNvPr>
            <p:cNvSpPr txBox="1"/>
            <p:nvPr/>
          </p:nvSpPr>
          <p:spPr>
            <a:xfrm>
              <a:off x="4799883" y="4166138"/>
              <a:ext cx="2381486" cy="5232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defTabSz="914093"/>
              <a:r>
                <a:rPr lang="en-US" sz="2799" b="1" dirty="0">
                  <a:latin typeface="Segoe UI Semibold"/>
                </a:rPr>
                <a:t>ASP.NET Core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DFCA75D-0131-480D-B63F-43958BC04489}"/>
              </a:ext>
            </a:extLst>
          </p:cNvPr>
          <p:cNvGrpSpPr/>
          <p:nvPr/>
        </p:nvGrpSpPr>
        <p:grpSpPr>
          <a:xfrm>
            <a:off x="7961500" y="3252458"/>
            <a:ext cx="1663035" cy="945916"/>
            <a:chOff x="9265021" y="2019508"/>
            <a:chExt cx="1663469" cy="946162"/>
          </a:xfrm>
          <a:solidFill>
            <a:srgbClr val="000000"/>
          </a:solidFill>
        </p:grpSpPr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F17D4DC5-CB95-4703-ACE5-4DE3295BF905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solidFill>
              <a:srgbClr val="D83B01"/>
            </a:solidFill>
            <a:ln w="10795" cap="flat" cmpd="sng" algn="ctr">
              <a:solidFill>
                <a:srgbClr val="D83B01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F30DB913-09D1-45D6-B8AD-51DCAF443891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solidFill>
              <a:srgbClr val="D83B01"/>
            </a:solidFill>
            <a:ln w="10795" cap="flat" cmpd="sng" algn="ctr">
              <a:solidFill>
                <a:srgbClr val="D83B01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682A944F-5CEC-4533-852E-F95CEB2B7FF8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solidFill>
              <a:srgbClr val="D83B01"/>
            </a:solidFill>
            <a:ln w="10795" cap="flat" cmpd="sng" algn="ctr">
              <a:solidFill>
                <a:srgbClr val="D83B01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Worker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283976-4C10-4BF5-B8ED-570212D284F7}"/>
              </a:ext>
            </a:extLst>
          </p:cNvPr>
          <p:cNvGrpSpPr/>
          <p:nvPr/>
        </p:nvGrpSpPr>
        <p:grpSpPr>
          <a:xfrm>
            <a:off x="1360017" y="3021089"/>
            <a:ext cx="1442169" cy="1448631"/>
            <a:chOff x="1360371" y="3020983"/>
            <a:chExt cx="1442545" cy="1449008"/>
          </a:xfrm>
        </p:grpSpPr>
        <p:pic>
          <p:nvPicPr>
            <p:cNvPr id="157" name="Picture 156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47777C75-1755-4EC5-BF1D-A3E9F3266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51364" y="3020983"/>
              <a:ext cx="1109208" cy="1109208"/>
            </a:xfrm>
            <a:prstGeom prst="rect">
              <a:avLst/>
            </a:prstGeom>
          </p:spPr>
        </p:pic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5C2671A4-902D-47DC-B41B-8F36A48BEDF9}"/>
                </a:ext>
              </a:extLst>
            </p:cNvPr>
            <p:cNvGrpSpPr/>
            <p:nvPr/>
          </p:nvGrpSpPr>
          <p:grpSpPr>
            <a:xfrm>
              <a:off x="1360371" y="4130800"/>
              <a:ext cx="1442545" cy="339191"/>
              <a:chOff x="1245226" y="4937621"/>
              <a:chExt cx="1442545" cy="3391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B4B6F438-F8DE-4D63-9C03-BEBA4C392DFB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72A9F5-D90F-4000-A29D-434454D0A49B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12AD12E6-5A08-447C-B723-539B19AAA9FE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A3F0C7E7-62AC-4823-96E6-DF9D34BB4191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D8E183D2-3965-4716-B768-6798740682C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091801CE-48BD-43EC-974F-2F88CA73D6B1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3488D5AB-DB4A-4C8F-8EFB-D9881646415C}"/>
              </a:ext>
            </a:extLst>
          </p:cNvPr>
          <p:cNvSpPr txBox="1"/>
          <p:nvPr/>
        </p:nvSpPr>
        <p:spPr>
          <a:xfrm>
            <a:off x="5027603" y="1577818"/>
            <a:ext cx="1633460" cy="4923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199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Frontend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397FE1-B0ED-4B4D-810E-DC090E7A93AA}"/>
              </a:ext>
            </a:extLst>
          </p:cNvPr>
          <p:cNvGrpSpPr/>
          <p:nvPr/>
        </p:nvGrpSpPr>
        <p:grpSpPr>
          <a:xfrm>
            <a:off x="9624535" y="1904763"/>
            <a:ext cx="2530636" cy="3200638"/>
            <a:chOff x="9624535" y="1904763"/>
            <a:chExt cx="2530636" cy="3200638"/>
          </a:xfrm>
        </p:grpSpPr>
        <p:pic>
          <p:nvPicPr>
            <p:cNvPr id="51" name="Graphic 50" descr="Cloud">
              <a:extLst>
                <a:ext uri="{FF2B5EF4-FFF2-40B4-BE49-F238E27FC236}">
                  <a16:creationId xmlns:a16="http://schemas.microsoft.com/office/drawing/2014/main" id="{16800C86-A92D-7846-87FF-F2FFFD3B9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9624535" y="1904763"/>
              <a:ext cx="2530636" cy="320063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B0687DF-1BE0-924D-99A7-3B1D9BBEE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0653" y="3037936"/>
              <a:ext cx="914227" cy="914227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0DB8AE3-5E8C-4F49-ACBD-04DAA87A3518}"/>
                </a:ext>
              </a:extLst>
            </p:cNvPr>
            <p:cNvSpPr txBox="1"/>
            <p:nvPr/>
          </p:nvSpPr>
          <p:spPr>
            <a:xfrm>
              <a:off x="10620388" y="3726230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API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8E9FE17-3A3E-944C-94CB-A9847198D4BB}"/>
              </a:ext>
            </a:extLst>
          </p:cNvPr>
          <p:cNvSpPr txBox="1"/>
          <p:nvPr/>
        </p:nvSpPr>
        <p:spPr>
          <a:xfrm>
            <a:off x="8752207" y="5021851"/>
            <a:ext cx="2806856" cy="615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Worker Services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gRPC</a:t>
            </a:r>
            <a:r>
              <a:rPr lang="en-US" sz="1999" kern="0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68283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140" grpId="0"/>
      <p:bldP spid="141" grpId="0" uiExpand="1" build="p"/>
      <p:bldP spid="142" grpId="0" uiExpand="1" build="p"/>
      <p:bldP spid="165" grpId="0"/>
      <p:bldP spid="5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FC31-DB9A-497E-A2FB-565D8EBDE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.net</a:t>
            </a:r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Core 3.0 Launches at .NET CONF 2019</a:t>
            </a:r>
            <a:br>
              <a:rPr lang="en-US" dirty="0"/>
            </a:b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D51A5B-8429-F042-A0EE-6548BE7A91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E4583BF-49B1-9641-B4E1-CCF18D9C5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388"/>
            <a:ext cx="12188825" cy="2898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14A7E0-66E8-BD4C-9C2E-26B516F3ADC9}"/>
              </a:ext>
            </a:extLst>
          </p:cNvPr>
          <p:cNvSpPr txBox="1"/>
          <p:nvPr/>
        </p:nvSpPr>
        <p:spPr>
          <a:xfrm>
            <a:off x="567160" y="4076346"/>
            <a:ext cx="65235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hlinkClick r:id="rId4"/>
              </a:rPr>
              <a:t>https://bit.ly/2m59bDX</a:t>
            </a:r>
            <a:r>
              <a:rPr lang="en-US" sz="40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871F99-FD51-414A-B639-B0374CEF1414}"/>
              </a:ext>
            </a:extLst>
          </p:cNvPr>
          <p:cNvSpPr txBox="1"/>
          <p:nvPr/>
        </p:nvSpPr>
        <p:spPr>
          <a:xfrm>
            <a:off x="586237" y="3455491"/>
            <a:ext cx="282769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4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Event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87AFE-422F-6F48-A3BD-EC93CE0078BF}"/>
              </a:ext>
            </a:extLst>
          </p:cNvPr>
          <p:cNvSpPr txBox="1"/>
          <p:nvPr/>
        </p:nvSpPr>
        <p:spPr>
          <a:xfrm>
            <a:off x="5828804" y="3455491"/>
            <a:ext cx="3181961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4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 Event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C5B0E5-813F-634A-8945-2A8743A7BDF6}"/>
              </a:ext>
            </a:extLst>
          </p:cNvPr>
          <p:cNvSpPr txBox="1"/>
          <p:nvPr/>
        </p:nvSpPr>
        <p:spPr>
          <a:xfrm>
            <a:off x="5865812" y="4076346"/>
            <a:ext cx="65235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hlinkClick r:id="rId5"/>
              </a:rPr>
              <a:t>https://www.dotnetconf.net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54B05-B90F-3D4A-95C3-5C4B8A146D2C}"/>
              </a:ext>
            </a:extLst>
          </p:cNvPr>
          <p:cNvSpPr txBox="1"/>
          <p:nvPr/>
        </p:nvSpPr>
        <p:spPr>
          <a:xfrm>
            <a:off x="760412" y="4942127"/>
            <a:ext cx="2806856" cy="17845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999" kern="0" dirty="0"/>
              <a:t>Monday Sept 23, 2019</a:t>
            </a:r>
          </a:p>
          <a:p>
            <a:pPr defTabSz="914093">
              <a:defRPr/>
            </a:pPr>
            <a:r>
              <a:rPr lang="en-US" sz="1999" kern="0" dirty="0"/>
              <a:t>11:00am – 5:00pm</a:t>
            </a:r>
          </a:p>
          <a:p>
            <a:r>
              <a:rPr lang="en-US" sz="1999" kern="0" dirty="0"/>
              <a:t>Improving </a:t>
            </a:r>
            <a:br>
              <a:rPr lang="en-US" sz="1999" kern="0" dirty="0"/>
            </a:br>
            <a:r>
              <a:rPr lang="en-US" dirty="0"/>
              <a:t>5445 Legacy Drive #100</a:t>
            </a:r>
          </a:p>
          <a:p>
            <a:r>
              <a:rPr lang="en-US" dirty="0"/>
              <a:t>Plano, TX 75024</a:t>
            </a:r>
          </a:p>
          <a:p>
            <a:pPr defTabSz="914093">
              <a:defRPr/>
            </a:pPr>
            <a:endParaRPr lang="en-US" sz="1999" kern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66A84-CEBC-5E49-AAE4-BE87F19E1EBB}"/>
              </a:ext>
            </a:extLst>
          </p:cNvPr>
          <p:cNvSpPr txBox="1"/>
          <p:nvPr/>
        </p:nvSpPr>
        <p:spPr>
          <a:xfrm>
            <a:off x="6094062" y="4955545"/>
            <a:ext cx="4745476" cy="615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999" kern="0" dirty="0"/>
              <a:t> Sept 23 - 25, 2019</a:t>
            </a:r>
          </a:p>
          <a:p>
            <a:pPr defTabSz="914093">
              <a:defRPr/>
            </a:pPr>
            <a:r>
              <a:rPr lang="en-US" sz="1999" kern="0" dirty="0"/>
              <a:t>All day</a:t>
            </a:r>
          </a:p>
        </p:txBody>
      </p:sp>
    </p:spTree>
    <p:extLst>
      <p:ext uri="{BB962C8B-B14F-4D97-AF65-F5344CB8AC3E}">
        <p14:creationId xmlns:p14="http://schemas.microsoft.com/office/powerpoint/2010/main" val="350948237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A701-88A2-4A2C-8F04-39ADC3018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/>
          <a:lstStyle/>
          <a:p>
            <a:r>
              <a:rPr lang="en-US" dirty="0"/>
              <a:t>References</a:t>
            </a:r>
            <a:br>
              <a:rPr lang="en-US" dirty="0"/>
            </a:br>
            <a:endParaRPr lang="it-IT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E055B3F-1E95-4710-9300-D3E60571F1F5}"/>
              </a:ext>
            </a:extLst>
          </p:cNvPr>
          <p:cNvGrpSpPr/>
          <p:nvPr/>
        </p:nvGrpSpPr>
        <p:grpSpPr>
          <a:xfrm>
            <a:off x="1603578" y="1478246"/>
            <a:ext cx="3153858" cy="2267121"/>
            <a:chOff x="951470" y="2125361"/>
            <a:chExt cx="2150076" cy="1544596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396EBAE-7B4A-422C-A38C-253E2F627FEF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7441EAB4-8EFB-4A9E-9951-52302C4C7E6A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E25CBE9-AD39-477C-8AB1-0BCC290583AC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solidFill>
                <a:srgbClr val="E6E6E6">
                  <a:lumMod val="7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99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3414315-2459-4C38-8950-CEB1D87A78D4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3C582977-491A-4568-BA7B-977FC2EFDFC5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solidFill>
                  <a:srgbClr val="D83B0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8" name="Cross 137">
                  <a:extLst>
                    <a:ext uri="{FF2B5EF4-FFF2-40B4-BE49-F238E27FC236}">
                      <a16:creationId xmlns:a16="http://schemas.microsoft.com/office/drawing/2014/main" id="{1C0180CB-A206-4467-B68E-E1546C6FC3F4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solidFill>
                      <a:srgbClr val="FF000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04F15045-A093-482D-80ED-78118E33D2C8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5B2E3EB-EDA3-47C6-BD23-80630368F480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6" name="Frame 135">
                  <a:extLst>
                    <a:ext uri="{FF2B5EF4-FFF2-40B4-BE49-F238E27FC236}">
                      <a16:creationId xmlns:a16="http://schemas.microsoft.com/office/drawing/2014/main" id="{24C886FB-6624-488C-80F4-23F75D5A7FE6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655EC6C-957B-4138-A59F-5628695767B1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2E7D5D68-D29A-4DAF-8347-2648F568410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BBB39E3C-FC79-4B0C-AD5A-0ABE545BD5E4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97239BD0-E06C-4B06-A63A-09EC14F336B4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C38D801C-E8E4-4FA9-A1CF-4956FD8E9618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900" b="1" kern="0">
                      <a:solidFill>
                        <a:srgbClr val="E6E6E6">
                          <a:lumMod val="75000"/>
                        </a:srgbClr>
                      </a:solidFill>
                      <a:latin typeface="Consolas" panose="020B0609020204030204" pitchFamily="49" charset="0"/>
                      <a:ea typeface="Segoe UI" pitchFamily="34" charset="0"/>
                      <a:cs typeface="Segoe UI" pitchFamily="34" charset="0"/>
                    </a:rPr>
                    <a:t>http://..</a:t>
                  </a:r>
                </a:p>
              </p:txBody>
            </p:sp>
            <p:sp>
              <p:nvSpPr>
                <p:cNvPr id="127" name="Isosceles Triangle 126">
                  <a:extLst>
                    <a:ext uri="{FF2B5EF4-FFF2-40B4-BE49-F238E27FC236}">
                      <a16:creationId xmlns:a16="http://schemas.microsoft.com/office/drawing/2014/main" id="{7FD47547-36DE-4D3B-AB8A-0345A98C7133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8" name="Isosceles Triangle 127">
                  <a:extLst>
                    <a:ext uri="{FF2B5EF4-FFF2-40B4-BE49-F238E27FC236}">
                      <a16:creationId xmlns:a16="http://schemas.microsoft.com/office/drawing/2014/main" id="{A23B044B-C90C-46AE-98EF-4EBAF31FDA17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DB2F26CB-1F7E-4C93-BC68-605552CC98E7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20F96F76-C9A7-4F47-8BCD-7EF82C61F9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9BE8D7B4-A461-471E-8827-5E044F8016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1833164B-3714-4AA1-AF90-20578B2A4D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8454FCCE-C5B1-4D28-80F1-DEF1BE5FBF75}"/>
              </a:ext>
            </a:extLst>
          </p:cNvPr>
          <p:cNvSpPr txBox="1"/>
          <p:nvPr/>
        </p:nvSpPr>
        <p:spPr>
          <a:xfrm>
            <a:off x="1723306" y="3899880"/>
            <a:ext cx="3842672" cy="2768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Blazor </a:t>
            </a:r>
            <a:br>
              <a:rPr lang="en-US" sz="1999" kern="0" dirty="0"/>
            </a:br>
            <a:r>
              <a:rPr lang="en-US" sz="1999" kern="0" dirty="0">
                <a:hlinkClick r:id="rId3"/>
              </a:rPr>
              <a:t>https://bit.ly/2xJbcIK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Blazor</a:t>
            </a:r>
            <a:r>
              <a:rPr lang="en-US" sz="1999" kern="0" dirty="0"/>
              <a:t> Components</a:t>
            </a:r>
            <a:br>
              <a:rPr lang="en-US" sz="1999" kern="0" dirty="0"/>
            </a:br>
            <a:r>
              <a:rPr lang="en-US" sz="1999" kern="0" dirty="0">
                <a:hlinkClick r:id="rId4"/>
              </a:rPr>
              <a:t>https://bit.ly/2LSJrWy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b="1" kern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TONS OF BLAZOR RESOURCES</a:t>
            </a:r>
            <a:br>
              <a:rPr lang="en-US" sz="1999" kern="0" dirty="0"/>
            </a:br>
            <a:r>
              <a:rPr lang="en-US" sz="1999" kern="0" dirty="0">
                <a:hlinkClick r:id="rId5"/>
              </a:rPr>
              <a:t>https://bit.ly/2K9opyd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Blazor Workshop</a:t>
            </a:r>
            <a:br>
              <a:rPr lang="en-US" sz="1999" kern="0" dirty="0"/>
            </a:br>
            <a:r>
              <a:rPr lang="en-US" sz="2000" dirty="0">
                <a:hlinkClick r:id="rId6"/>
              </a:rPr>
              <a:t>https://bit.ly/2LUJD7n</a:t>
            </a:r>
            <a:r>
              <a:rPr lang="en-US" sz="2000" dirty="0"/>
              <a:t> </a:t>
            </a:r>
            <a:endParaRPr lang="en-US" sz="1999" kern="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537FB27-4B0F-4230-8050-83ABB326B5DE}"/>
              </a:ext>
            </a:extLst>
          </p:cNvPr>
          <p:cNvSpPr txBox="1"/>
          <p:nvPr/>
        </p:nvSpPr>
        <p:spPr>
          <a:xfrm>
            <a:off x="5556325" y="3874423"/>
            <a:ext cx="2806856" cy="2462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gRPC</a:t>
            </a:r>
            <a:br>
              <a:rPr lang="en-US" sz="1999" kern="0" dirty="0"/>
            </a:br>
            <a:r>
              <a:rPr lang="en-US" sz="2000" dirty="0">
                <a:hlinkClick r:id="rId7"/>
              </a:rPr>
              <a:t>https://grpc.io/</a:t>
            </a:r>
            <a:endParaRPr lang="en-US" sz="2000" dirty="0"/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2000" kern="0" dirty="0" err="1"/>
              <a:t>gRPC</a:t>
            </a:r>
            <a:r>
              <a:rPr lang="en-US" sz="2000" kern="0" dirty="0"/>
              <a:t> </a:t>
            </a:r>
            <a:r>
              <a:rPr lang="en-US" sz="2000" kern="0" dirty="0" err="1"/>
              <a:t>Quickstart</a:t>
            </a:r>
            <a:r>
              <a:rPr lang="en-US" sz="2000" kern="0" dirty="0"/>
              <a:t> C#</a:t>
            </a:r>
            <a:br>
              <a:rPr lang="en-US" sz="2000" kern="0" dirty="0"/>
            </a:br>
            <a:r>
              <a:rPr lang="en-US" sz="2000" dirty="0">
                <a:hlinkClick r:id="rId8"/>
              </a:rPr>
              <a:t>https://bit.ly/2LReCkX</a:t>
            </a:r>
            <a:r>
              <a:rPr lang="en-US" sz="200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When to use </a:t>
            </a:r>
            <a:r>
              <a:rPr lang="en-US" sz="2000" dirty="0" err="1"/>
              <a:t>gRPC</a:t>
            </a:r>
            <a:r>
              <a:rPr lang="en-US" sz="2000" dirty="0"/>
              <a:t>, Webhooks, REST, </a:t>
            </a:r>
            <a:r>
              <a:rPr lang="en-US" sz="2000" dirty="0" err="1"/>
              <a:t>GraphQL</a:t>
            </a:r>
            <a:br>
              <a:rPr lang="en-US" sz="2000" dirty="0"/>
            </a:br>
            <a:r>
              <a:rPr lang="en-US" sz="2000" dirty="0">
                <a:hlinkClick r:id="rId9"/>
              </a:rPr>
              <a:t>https://bit.ly</a:t>
            </a:r>
            <a:r>
              <a:rPr lang="en-US" sz="2000">
                <a:hlinkClick r:id="rId9"/>
              </a:rPr>
              <a:t>/2Axjzc0</a:t>
            </a: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0B9A6C6-A874-437B-AF35-B5223178C1B0}"/>
              </a:ext>
            </a:extLst>
          </p:cNvPr>
          <p:cNvSpPr txBox="1"/>
          <p:nvPr/>
        </p:nvSpPr>
        <p:spPr>
          <a:xfrm>
            <a:off x="8496303" y="3948184"/>
            <a:ext cx="2806856" cy="9229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Worker services </a:t>
            </a:r>
            <a:r>
              <a:rPr lang="en-US" sz="1999" kern="0" dirty="0">
                <a:hlinkClick r:id="rId10"/>
              </a:rPr>
              <a:t>https://bit.ly/2XVrZa2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endParaRPr lang="en-US" sz="1999" kern="0" dirty="0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283976-4C10-4BF5-B8ED-570212D284F7}"/>
              </a:ext>
            </a:extLst>
          </p:cNvPr>
          <p:cNvGrpSpPr/>
          <p:nvPr/>
        </p:nvGrpSpPr>
        <p:grpSpPr>
          <a:xfrm>
            <a:off x="2453562" y="2203896"/>
            <a:ext cx="1442169" cy="1448631"/>
            <a:chOff x="1360371" y="3020983"/>
            <a:chExt cx="1442545" cy="1449008"/>
          </a:xfrm>
        </p:grpSpPr>
        <p:pic>
          <p:nvPicPr>
            <p:cNvPr id="157" name="Picture 156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47777C75-1755-4EC5-BF1D-A3E9F3266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51364" y="3020983"/>
              <a:ext cx="1109208" cy="1109208"/>
            </a:xfrm>
            <a:prstGeom prst="rect">
              <a:avLst/>
            </a:prstGeom>
          </p:spPr>
        </p:pic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5C2671A4-902D-47DC-B41B-8F36A48BEDF9}"/>
                </a:ext>
              </a:extLst>
            </p:cNvPr>
            <p:cNvGrpSpPr/>
            <p:nvPr/>
          </p:nvGrpSpPr>
          <p:grpSpPr>
            <a:xfrm>
              <a:off x="1360371" y="4130800"/>
              <a:ext cx="1442545" cy="339191"/>
              <a:chOff x="1245226" y="4937621"/>
              <a:chExt cx="1442545" cy="3391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B4B6F438-F8DE-4D63-9C03-BEBA4C392DFB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72A9F5-D90F-4000-A29D-434454D0A49B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12AD12E6-5A08-447C-B723-539B19AAA9FE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A3F0C7E7-62AC-4823-96E6-DF9D34BB4191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D8E183D2-3965-4716-B768-6798740682C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091801CE-48BD-43EC-974F-2F88CA73D6B1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pic>
        <p:nvPicPr>
          <p:cNvPr id="49" name="Graphic 48" descr="Cloud">
            <a:extLst>
              <a:ext uri="{FF2B5EF4-FFF2-40B4-BE49-F238E27FC236}">
                <a16:creationId xmlns:a16="http://schemas.microsoft.com/office/drawing/2014/main" id="{2C3CD13B-2656-A34D-9258-CF44CB76E7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5556325" y="1180598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10946E4-80E7-5A45-9609-BD29B8E050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8739" y="2527802"/>
            <a:ext cx="914227" cy="914227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BC3A256-C61C-4640-8A7D-A7AA2F6EBE21}"/>
              </a:ext>
            </a:extLst>
          </p:cNvPr>
          <p:cNvGrpSpPr/>
          <p:nvPr/>
        </p:nvGrpSpPr>
        <p:grpSpPr>
          <a:xfrm>
            <a:off x="8935827" y="2483084"/>
            <a:ext cx="1663036" cy="945916"/>
            <a:chOff x="9265021" y="2019508"/>
            <a:chExt cx="1663469" cy="946162"/>
          </a:xfrm>
          <a:solidFill>
            <a:schemeClr val="bg1"/>
          </a:solidFill>
        </p:grpSpPr>
        <p:sp>
          <p:nvSpPr>
            <p:cNvPr id="52" name="Rectangle: Rounded Corners 104">
              <a:extLst>
                <a:ext uri="{FF2B5EF4-FFF2-40B4-BE49-F238E27FC236}">
                  <a16:creationId xmlns:a16="http://schemas.microsoft.com/office/drawing/2014/main" id="{3D32A8B2-37F5-8441-A4CA-3E745444A0CA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: Rounded Corners 105">
              <a:extLst>
                <a:ext uri="{FF2B5EF4-FFF2-40B4-BE49-F238E27FC236}">
                  <a16:creationId xmlns:a16="http://schemas.microsoft.com/office/drawing/2014/main" id="{2BCEF1CE-97EF-6945-975F-81CA7E8BFD05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: Rounded Corners 106">
              <a:extLst>
                <a:ext uri="{FF2B5EF4-FFF2-40B4-BE49-F238E27FC236}">
                  <a16:creationId xmlns:a16="http://schemas.microsoft.com/office/drawing/2014/main" id="{6E647F9B-6C12-D648-B246-E50CFED591D8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Worker</a:t>
              </a:r>
            </a:p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908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5227-EF38-434F-8992-137C83C2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References</a:t>
            </a:r>
            <a:br>
              <a:rPr lang="en-US" b="1" dirty="0">
                <a:solidFill>
                  <a:srgbClr val="FFC000"/>
                </a:solidFill>
              </a:rPr>
            </a:b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41BB-152B-014C-A320-4E26E767E2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Core Documentation </a:t>
            </a:r>
            <a:r>
              <a:rPr lang="en-US" dirty="0">
                <a:hlinkClick r:id="rId2"/>
              </a:rPr>
              <a:t>https://aka.ms/dotnet-docs</a:t>
            </a:r>
            <a:r>
              <a:rPr lang="en-US" dirty="0"/>
              <a:t> </a:t>
            </a:r>
          </a:p>
          <a:p>
            <a:r>
              <a:rPr lang="en-US" dirty="0"/>
              <a:t>SDK Documentation </a:t>
            </a:r>
            <a:r>
              <a:rPr lang="en-US" dirty="0">
                <a:hlinkClick r:id="rId3"/>
              </a:rPr>
              <a:t>https://aka.ms/dotnet-cli-docs</a:t>
            </a:r>
            <a:r>
              <a:rPr lang="en-US" dirty="0"/>
              <a:t> </a:t>
            </a:r>
          </a:p>
          <a:p>
            <a:r>
              <a:rPr lang="en-US" dirty="0"/>
              <a:t>Release Notes </a:t>
            </a:r>
            <a:r>
              <a:rPr lang="en-US" dirty="0">
                <a:hlinkClick r:id="rId4"/>
              </a:rPr>
              <a:t>https://aka.ms/netcore3releasenotes</a:t>
            </a:r>
            <a:r>
              <a:rPr lang="en-US" dirty="0"/>
              <a:t> </a:t>
            </a:r>
          </a:p>
          <a:p>
            <a:r>
              <a:rPr lang="en-US" dirty="0"/>
              <a:t>Tutorials </a:t>
            </a:r>
            <a:br>
              <a:rPr lang="en-US" dirty="0"/>
            </a:br>
            <a:r>
              <a:rPr lang="en-US" dirty="0">
                <a:hlinkClick r:id="rId5"/>
              </a:rPr>
              <a:t>https://aka.ms/dotnet-tutorials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CDF7C7-E449-A84E-A4AC-EB2D6D96C64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en-US" dirty="0">
                <a:hlinkClick r:id="rId6"/>
              </a:rPr>
              <a:t>https://bit.ly/2XJPH9S</a:t>
            </a:r>
            <a:r>
              <a:rPr lang="en-US" dirty="0"/>
              <a:t> </a:t>
            </a:r>
          </a:p>
          <a:p>
            <a:r>
              <a:rPr lang="en-US" dirty="0"/>
              <a:t>Migrate from ASP.NET to ASP.NET Core </a:t>
            </a:r>
            <a:r>
              <a:rPr lang="en-US" dirty="0">
                <a:hlinkClick r:id="rId7"/>
              </a:rPr>
              <a:t>https://bit.ly/2ShOKz4</a:t>
            </a:r>
            <a:r>
              <a:rPr lang="en-US" dirty="0"/>
              <a:t> </a:t>
            </a:r>
          </a:p>
          <a:p>
            <a:r>
              <a:rPr lang="en-US" dirty="0"/>
              <a:t>Migrate from 2.2 to 3.0</a:t>
            </a:r>
            <a:br>
              <a:rPr lang="en-US" dirty="0"/>
            </a:br>
            <a:r>
              <a:rPr lang="en-US" dirty="0">
                <a:hlinkClick r:id="rId8"/>
              </a:rPr>
              <a:t>https://bit.ly/2JU8c1Z</a:t>
            </a:r>
            <a:endParaRPr lang="en-US" dirty="0"/>
          </a:p>
          <a:p>
            <a:pPr marL="234950" indent="-234950" defTabSz="914093">
              <a:defRPr/>
            </a:pPr>
            <a:r>
              <a:rPr lang="en-US" kern="0" dirty="0"/>
              <a:t>What’s New - </a:t>
            </a:r>
            <a:r>
              <a:rPr lang="en-US" kern="0" dirty="0">
                <a:hlinkClick r:id="rId9"/>
              </a:rPr>
              <a:t>https://bit.ly/2JGkIC1</a:t>
            </a:r>
            <a:endParaRPr lang="en-US" kern="0" dirty="0"/>
          </a:p>
          <a:p>
            <a:pPr marL="234950" indent="-234950" defTabSz="914093">
              <a:defRPr/>
            </a:pPr>
            <a:r>
              <a:rPr lang="en-US" kern="0" dirty="0"/>
              <a:t>Identity - </a:t>
            </a:r>
            <a:r>
              <a:rPr lang="en-US" kern="0" dirty="0">
                <a:hlinkClick r:id="rId10"/>
              </a:rPr>
              <a:t>https://bit.ly/2E9rcqZ</a:t>
            </a:r>
            <a:r>
              <a:rPr lang="en-US" kern="0" dirty="0"/>
              <a:t> </a:t>
            </a:r>
          </a:p>
          <a:p>
            <a:pPr marL="234950" indent="-234950" defTabSz="914093">
              <a:defRPr/>
            </a:pPr>
            <a:r>
              <a:rPr lang="en-US" kern="0" dirty="0"/>
              <a:t>Web APIs - </a:t>
            </a:r>
            <a:r>
              <a:rPr lang="en-US" kern="0" dirty="0">
                <a:hlinkClick r:id="rId11"/>
              </a:rPr>
              <a:t>https://bit.ly/2SgaDQc</a:t>
            </a:r>
            <a:r>
              <a:rPr lang="en-US" kern="0" dirty="0"/>
              <a:t> </a:t>
            </a:r>
          </a:p>
          <a:p>
            <a:pPr marL="234950" indent="-234950" defTabSz="914093">
              <a:defRPr/>
            </a:pPr>
            <a:r>
              <a:rPr lang="en-US" kern="0" dirty="0" err="1"/>
              <a:t>SignalR</a:t>
            </a:r>
            <a:r>
              <a:rPr lang="en-US" kern="0" dirty="0"/>
              <a:t> - </a:t>
            </a:r>
            <a:r>
              <a:rPr lang="en-US" kern="0" dirty="0">
                <a:hlinkClick r:id="rId12"/>
              </a:rPr>
              <a:t>https://bit.ly/2XKK0so</a:t>
            </a:r>
            <a:endParaRPr lang="en-US" kern="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FEAE19-91EA-1649-A556-1E1F0743CC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1304815"/>
            <a:ext cx="2681468" cy="1362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AEA4B7-8B84-1346-AAB6-6A73081C02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4812" y="1270116"/>
            <a:ext cx="1361316" cy="136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0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75C97F-7B3A-4EED-8AF8-692E4E09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F4C121-4662-4AAA-B5F3-C522E47DA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8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7F154D-FC65-4A85-8457-2FBFF7AE04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54A7B06-7058-4B7E-AAF3-5EDFCF965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https://Github.com/scottdock</a:t>
            </a:r>
            <a:endParaRPr lang="en-US" dirty="0"/>
          </a:p>
          <a:p>
            <a:r>
              <a:rPr lang="en-US" dirty="0">
                <a:hlinkClick r:id="rId3"/>
              </a:rPr>
              <a:t>https://twitter.com/scottd</a:t>
            </a:r>
            <a:endParaRPr lang="en-US" dirty="0"/>
          </a:p>
          <a:p>
            <a:r>
              <a:rPr lang="en-US" dirty="0">
                <a:hlinkClick r:id="rId4"/>
              </a:rPr>
              <a:t>https://www.linkedin.com/in/scottdockendorf</a:t>
            </a: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1261AD6-6DBF-4A39-B68F-206DD5073578}"/>
              </a:ext>
            </a:extLst>
          </p:cNvPr>
          <p:cNvSpPr txBox="1">
            <a:spLocks/>
          </p:cNvSpPr>
          <p:nvPr/>
        </p:nvSpPr>
        <p:spPr>
          <a:xfrm>
            <a:off x="1065213" y="541020"/>
            <a:ext cx="9829798" cy="2895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Download the slides &amp; demo code @ </a:t>
            </a:r>
            <a:r>
              <a:rPr lang="en-US" sz="4400" dirty="0">
                <a:hlinkClick r:id="rId2"/>
              </a:rPr>
              <a:t>https://github.com/scottdock</a:t>
            </a:r>
            <a:endParaRPr lang="en-US" sz="4400" dirty="0"/>
          </a:p>
          <a:p>
            <a:r>
              <a:rPr lang="en-US" sz="4400" dirty="0"/>
              <a:t>Talks.FullStackAspNetCore30 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0578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2F60-967F-413B-B032-4F075065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Logical Architecture</a:t>
            </a:r>
            <a:endParaRPr lang="it-IT" dirty="0"/>
          </a:p>
        </p:txBody>
      </p:sp>
      <p:pic>
        <p:nvPicPr>
          <p:cNvPr id="85" name="Graphic 84" descr="Database">
            <a:extLst>
              <a:ext uri="{FF2B5EF4-FFF2-40B4-BE49-F238E27FC236}">
                <a16:creationId xmlns:a16="http://schemas.microsoft.com/office/drawing/2014/main" id="{51018285-FE62-46CF-B336-6109FD3D1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9017" y="2676787"/>
            <a:ext cx="1265791" cy="1265791"/>
          </a:xfrm>
          <a:prstGeom prst="rect">
            <a:avLst/>
          </a:prstGeom>
        </p:spPr>
      </p:pic>
      <p:pic>
        <p:nvPicPr>
          <p:cNvPr id="82" name="Graphic 81" descr="Cloud">
            <a:extLst>
              <a:ext uri="{FF2B5EF4-FFF2-40B4-BE49-F238E27FC236}">
                <a16:creationId xmlns:a16="http://schemas.microsoft.com/office/drawing/2014/main" id="{22A28D55-5D0D-5D45-B6E3-84ECB212B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954815" y="1514621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CCB5DE-346F-5B41-8706-74C6AD7F8D76}"/>
              </a:ext>
            </a:extLst>
          </p:cNvPr>
          <p:cNvSpPr txBox="1"/>
          <p:nvPr/>
        </p:nvSpPr>
        <p:spPr>
          <a:xfrm>
            <a:off x="6941780" y="307725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8C9A1C57-6173-8342-B314-1F363BD8F5B0}"/>
              </a:ext>
            </a:extLst>
          </p:cNvPr>
          <p:cNvSpPr/>
          <p:nvPr/>
        </p:nvSpPr>
        <p:spPr>
          <a:xfrm>
            <a:off x="4890394" y="3110490"/>
            <a:ext cx="1219200" cy="646331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3" name="Left-Right Arrow 102">
            <a:extLst>
              <a:ext uri="{FF2B5EF4-FFF2-40B4-BE49-F238E27FC236}">
                <a16:creationId xmlns:a16="http://schemas.microsoft.com/office/drawing/2014/main" id="{1E32AE59-3AB3-AD4E-9E25-199A4E1CA452}"/>
              </a:ext>
            </a:extLst>
          </p:cNvPr>
          <p:cNvSpPr/>
          <p:nvPr/>
        </p:nvSpPr>
        <p:spPr>
          <a:xfrm>
            <a:off x="8340551" y="3059089"/>
            <a:ext cx="1219200" cy="646331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8" name="Left-Up Arrow 107">
            <a:extLst>
              <a:ext uri="{FF2B5EF4-FFF2-40B4-BE49-F238E27FC236}">
                <a16:creationId xmlns:a16="http://schemas.microsoft.com/office/drawing/2014/main" id="{0EAAAF9C-CD6E-1D43-B990-F781EB91FA16}"/>
              </a:ext>
            </a:extLst>
          </p:cNvPr>
          <p:cNvSpPr/>
          <p:nvPr/>
        </p:nvSpPr>
        <p:spPr>
          <a:xfrm rot="5400000">
            <a:off x="7104894" y="3975456"/>
            <a:ext cx="1596288" cy="2244210"/>
          </a:xfrm>
          <a:prstGeom prst="leftUpArrow">
            <a:avLst>
              <a:gd name="adj1" fmla="val 25000"/>
              <a:gd name="adj2" fmla="val 23717"/>
              <a:gd name="adj3" fmla="val 26886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FB064B83-1F72-7946-B3FD-DBD9F4DC4A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54" y="5075844"/>
            <a:ext cx="2488623" cy="1264220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02B0280C-578A-8840-8305-BFC9DBA7A4A0}"/>
              </a:ext>
            </a:extLst>
          </p:cNvPr>
          <p:cNvSpPr/>
          <p:nvPr/>
        </p:nvSpPr>
        <p:spPr>
          <a:xfrm>
            <a:off x="2952997" y="4499691"/>
            <a:ext cx="572313" cy="576153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5994A96-F5A7-1B40-BBFB-DAF0F37099FE}"/>
              </a:ext>
            </a:extLst>
          </p:cNvPr>
          <p:cNvGrpSpPr/>
          <p:nvPr/>
        </p:nvGrpSpPr>
        <p:grpSpPr>
          <a:xfrm>
            <a:off x="1684208" y="2124064"/>
            <a:ext cx="3156749" cy="2267780"/>
            <a:chOff x="951470" y="2125361"/>
            <a:chExt cx="2150076" cy="1544596"/>
          </a:xfrm>
          <a:solidFill>
            <a:schemeClr val="bg1"/>
          </a:solidFill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C0D080A-6B70-3749-B40C-3CE4E11D6127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8C6DB25-F996-5341-8279-51882032B67D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  <a:grpFill/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8473C19-8362-064E-826F-43903A15A49E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5FC825F-1913-9B49-B21A-02AC9D782BB2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  <a:grp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2E4C07CA-BC27-BE41-AE19-3CEA42A44931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3" name="Cross 122">
                  <a:extLst>
                    <a:ext uri="{FF2B5EF4-FFF2-40B4-BE49-F238E27FC236}">
                      <a16:creationId xmlns:a16="http://schemas.microsoft.com/office/drawing/2014/main" id="{6669FEDF-1CFF-484B-AFF3-947667F8EB2C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1B5336E-2641-EC42-A032-B95A322E1D75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  <a:grpFill/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60160E4A-7EA3-4D46-9018-572C8FAD6AE5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1" name="Frame 120">
                  <a:extLst>
                    <a:ext uri="{FF2B5EF4-FFF2-40B4-BE49-F238E27FC236}">
                      <a16:creationId xmlns:a16="http://schemas.microsoft.com/office/drawing/2014/main" id="{970C5073-2497-C74D-A43B-A2FA37EEC2AB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89D0C808-D1A4-B141-9E5B-241F27708D70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  <a:grpFill/>
            </p:grpSpPr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BCD5098C-552F-0447-B604-6AEA879A3728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5B3FCE56-3536-9547-8281-01491D21B6B1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863E676D-0D25-3A4F-8F7C-A1A0FCC71BEE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  <a:grpFill/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DF379595-370B-C440-9191-D0C6002B689B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900" b="1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2" name="Isosceles Triangle 43">
                  <a:extLst>
                    <a:ext uri="{FF2B5EF4-FFF2-40B4-BE49-F238E27FC236}">
                      <a16:creationId xmlns:a16="http://schemas.microsoft.com/office/drawing/2014/main" id="{11B02FCC-8558-DC42-8CBC-B99F488BB51A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3" name="Isosceles Triangle 44">
                  <a:extLst>
                    <a:ext uri="{FF2B5EF4-FFF2-40B4-BE49-F238E27FC236}">
                      <a16:creationId xmlns:a16="http://schemas.microsoft.com/office/drawing/2014/main" id="{23149229-9042-7E40-85D0-45609C81EA82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499457F4-9DB4-D246-9018-B41739931795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  <a:grpFill/>
              </p:grpSpPr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62BAA173-D691-DE49-B2BD-5EBE16F1A0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FD060927-A02F-3049-B6F0-2B6D803D01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5A66D9DD-4C40-E14C-ACE3-C1760DACDE1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453185C2-897B-664C-A411-D648B67BEA43}"/>
              </a:ext>
            </a:extLst>
          </p:cNvPr>
          <p:cNvSpPr txBox="1"/>
          <p:nvPr/>
        </p:nvSpPr>
        <p:spPr>
          <a:xfrm>
            <a:off x="3054625" y="2930580"/>
            <a:ext cx="480776" cy="1353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797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glow rad="228600">
                    <a:schemeClr val="accent3">
                      <a:alpha val="40000"/>
                    </a:schemeClr>
                  </a:glow>
                </a:effectLst>
              </a:rPr>
              <a:t>?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74D9192-FBFB-854C-87CA-32015300E5ED}"/>
              </a:ext>
            </a:extLst>
          </p:cNvPr>
          <p:cNvGrpSpPr/>
          <p:nvPr/>
        </p:nvGrpSpPr>
        <p:grpSpPr>
          <a:xfrm>
            <a:off x="9180394" y="5105401"/>
            <a:ext cx="1663036" cy="945916"/>
            <a:chOff x="9265021" y="2019508"/>
            <a:chExt cx="1663469" cy="946162"/>
          </a:xfrm>
          <a:solidFill>
            <a:schemeClr val="bg1"/>
          </a:solidFill>
        </p:grpSpPr>
        <p:sp>
          <p:nvSpPr>
            <p:cNvPr id="126" name="Rectangle: Rounded Corners 63">
              <a:extLst>
                <a:ext uri="{FF2B5EF4-FFF2-40B4-BE49-F238E27FC236}">
                  <a16:creationId xmlns:a16="http://schemas.microsoft.com/office/drawing/2014/main" id="{E9D5F610-27FA-E047-A977-60A96412F8FE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: Rounded Corners 64">
              <a:extLst>
                <a:ext uri="{FF2B5EF4-FFF2-40B4-BE49-F238E27FC236}">
                  <a16:creationId xmlns:a16="http://schemas.microsoft.com/office/drawing/2014/main" id="{7ECBBB62-663E-FC4D-9403-8C97DB48FBF0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Rectangle: Rounded Corners 65">
              <a:extLst>
                <a:ext uri="{FF2B5EF4-FFF2-40B4-BE49-F238E27FC236}">
                  <a16:creationId xmlns:a16="http://schemas.microsoft.com/office/drawing/2014/main" id="{DEBB79DB-46F7-A440-B986-D33C7EFBB38A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481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03" grpId="0" animBg="1"/>
      <p:bldP spid="108" grpId="0" animBg="1"/>
      <p:bldP spid="9" grpId="0" animBg="1"/>
      <p:bldP spid="1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2F60-967F-413B-B032-4F075065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.NET Core 3.0 Features</a:t>
            </a:r>
            <a:endParaRPr lang="it-IT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9CB4ED-C4F6-4420-9D8F-710BFDC4F8B4}"/>
              </a:ext>
            </a:extLst>
          </p:cNvPr>
          <p:cNvGrpSpPr/>
          <p:nvPr/>
        </p:nvGrpSpPr>
        <p:grpSpPr>
          <a:xfrm>
            <a:off x="1737059" y="2133600"/>
            <a:ext cx="3156749" cy="2267780"/>
            <a:chOff x="951470" y="2125361"/>
            <a:chExt cx="2150076" cy="1544596"/>
          </a:xfrm>
          <a:solidFill>
            <a:schemeClr val="bg1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796C31-DFB1-4A10-AB5D-8DB3E6AB0750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4FF8FB-B7AB-49FF-A1F0-DD14EB2BCBEE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  <a:grpFill/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74E1F3-B745-415D-B5AE-47143D12892B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A7533D-CF74-42E9-BAD5-F0891AA8A28D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  <a:grpFill/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A07A78C-0648-4118-9F47-30A7B906B340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Cross 54">
                  <a:extLst>
                    <a:ext uri="{FF2B5EF4-FFF2-40B4-BE49-F238E27FC236}">
                      <a16:creationId xmlns:a16="http://schemas.microsoft.com/office/drawing/2014/main" id="{8BD4C1B5-9847-4425-9FE1-755E94539F66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43B6B52-DDF3-4F88-B78D-C856D57BD0EF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  <a:grpFill/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FDA0661-C6CA-4A72-A28D-499C4F33D76B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3" name="Frame 52">
                  <a:extLst>
                    <a:ext uri="{FF2B5EF4-FFF2-40B4-BE49-F238E27FC236}">
                      <a16:creationId xmlns:a16="http://schemas.microsoft.com/office/drawing/2014/main" id="{87D859BB-2D7C-40FA-A9C1-4779190E9841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5E8203D-243F-437F-93AD-76F4612D721B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  <a:grpFill/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B701466-41EC-40EC-8B32-D019CC2CAF4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AC1F2DC-C4F8-44E3-BAFA-46B5DBC75886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3DB1DA4-1C3A-449E-845A-F3DE6B17E3C8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  <a:grp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6C62FAD-6178-48A2-A352-86F8BDAA2F65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900" b="1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Isosceles Triangle 43">
                  <a:extLst>
                    <a:ext uri="{FF2B5EF4-FFF2-40B4-BE49-F238E27FC236}">
                      <a16:creationId xmlns:a16="http://schemas.microsoft.com/office/drawing/2014/main" id="{D60F63F0-DEA3-4EA5-94A9-CFEECA9E598B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EB7078E0-CD7E-4A9E-8FFE-589F1A0C77A6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0A271BD-A175-4D82-B821-20D96D39AD29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  <a:grpFill/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5E4E6BF2-FA5B-438A-8815-C37E45BC06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7CD75DEE-9211-487D-8A95-7B958261D3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59294B33-1319-4BFB-8C0B-9F6B08749E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pic>
        <p:nvPicPr>
          <p:cNvPr id="85" name="Graphic 84" descr="Database">
            <a:extLst>
              <a:ext uri="{FF2B5EF4-FFF2-40B4-BE49-F238E27FC236}">
                <a16:creationId xmlns:a16="http://schemas.microsoft.com/office/drawing/2014/main" id="{51018285-FE62-46CF-B336-6109FD3D1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9017" y="2676787"/>
            <a:ext cx="1265791" cy="1265791"/>
          </a:xfrm>
          <a:prstGeom prst="rect">
            <a:avLst/>
          </a:prstGeom>
        </p:spPr>
      </p:pic>
      <p:pic>
        <p:nvPicPr>
          <p:cNvPr id="82" name="Graphic 81" descr="Cloud">
            <a:extLst>
              <a:ext uri="{FF2B5EF4-FFF2-40B4-BE49-F238E27FC236}">
                <a16:creationId xmlns:a16="http://schemas.microsoft.com/office/drawing/2014/main" id="{22A28D55-5D0D-5D45-B6E3-84ECB212B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954815" y="1514621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CCB5DE-346F-5B41-8706-74C6AD7F8D76}"/>
              </a:ext>
            </a:extLst>
          </p:cNvPr>
          <p:cNvSpPr txBox="1"/>
          <p:nvPr/>
        </p:nvSpPr>
        <p:spPr>
          <a:xfrm>
            <a:off x="6941780" y="307725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E10E2CE-C9E0-470E-9FC4-7ABAEBEEEABA}"/>
              </a:ext>
            </a:extLst>
          </p:cNvPr>
          <p:cNvGrpSpPr/>
          <p:nvPr/>
        </p:nvGrpSpPr>
        <p:grpSpPr>
          <a:xfrm>
            <a:off x="1737059" y="2138765"/>
            <a:ext cx="3153858" cy="2267124"/>
            <a:chOff x="384048" y="3108957"/>
            <a:chExt cx="3154680" cy="226771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CB5940F-D175-4BAA-BC33-0E606F437DCF}"/>
                </a:ext>
              </a:extLst>
            </p:cNvPr>
            <p:cNvGrpSpPr/>
            <p:nvPr/>
          </p:nvGrpSpPr>
          <p:grpSpPr>
            <a:xfrm>
              <a:off x="384048" y="3108957"/>
              <a:ext cx="3154680" cy="2267715"/>
              <a:chOff x="1577409" y="1825335"/>
              <a:chExt cx="3154680" cy="226771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55CFCFE-8D04-4267-8312-A94018CD7515}"/>
                  </a:ext>
                </a:extLst>
              </p:cNvPr>
              <p:cNvGrpSpPr/>
              <p:nvPr/>
            </p:nvGrpSpPr>
            <p:grpSpPr>
              <a:xfrm>
                <a:off x="1577409" y="1825335"/>
                <a:ext cx="3154680" cy="2267715"/>
                <a:chOff x="951470" y="2125361"/>
                <a:chExt cx="2150076" cy="1544599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2D13778-8157-4EDD-B240-8088FD3C1802}"/>
                    </a:ext>
                  </a:extLst>
                </p:cNvPr>
                <p:cNvSpPr/>
                <p:nvPr/>
              </p:nvSpPr>
              <p:spPr bwMode="auto">
                <a:xfrm>
                  <a:off x="951470" y="2588263"/>
                  <a:ext cx="2150076" cy="1081697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AD1A0D11-28AA-4E39-88CF-3559937F219C}"/>
                    </a:ext>
                  </a:extLst>
                </p:cNvPr>
                <p:cNvGrpSpPr/>
                <p:nvPr/>
              </p:nvGrpSpPr>
              <p:grpSpPr>
                <a:xfrm>
                  <a:off x="951470" y="2125361"/>
                  <a:ext cx="2150076" cy="462899"/>
                  <a:chOff x="951470" y="2125361"/>
                  <a:chExt cx="2150076" cy="462899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8F0F5BA-CC1A-4386-B57B-3C3E7D7351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470" y="2125362"/>
                    <a:ext cx="2150076" cy="462898"/>
                  </a:xfrm>
                  <a:prstGeom prst="rect">
                    <a:avLst/>
                  </a:prstGeom>
                  <a:solidFill>
                    <a:srgbClr val="E6E6E6">
                      <a:lumMod val="75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938D0694-7EDE-4D7F-BCF2-582CD7F5334D}"/>
                      </a:ext>
                    </a:extLst>
                  </p:cNvPr>
                  <p:cNvGrpSpPr/>
                  <p:nvPr/>
                </p:nvGrpSpPr>
                <p:grpSpPr>
                  <a:xfrm>
                    <a:off x="2937164" y="2125362"/>
                    <a:ext cx="164382" cy="164382"/>
                    <a:chOff x="2937164" y="2125362"/>
                    <a:chExt cx="164382" cy="164382"/>
                  </a:xfrm>
                </p:grpSpPr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AE0746EA-6D62-4C33-AFA5-EA21BBCBBDB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937164" y="2125362"/>
                      <a:ext cx="164382" cy="164382"/>
                    </a:xfrm>
                    <a:prstGeom prst="rect">
                      <a:avLst/>
                    </a:prstGeom>
                    <a:solidFill>
                      <a:srgbClr val="D83B01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2" name="Cross 101">
                      <a:extLst>
                        <a:ext uri="{FF2B5EF4-FFF2-40B4-BE49-F238E27FC236}">
                          <a16:creationId xmlns:a16="http://schemas.microsoft.com/office/drawing/2014/main" id="{ED83A096-53A0-4B1B-96AC-1AD299172143}"/>
                        </a:ext>
                      </a:extLst>
                    </p:cNvPr>
                    <p:cNvSpPr/>
                    <p:nvPr/>
                  </p:nvSpPr>
                  <p:spPr bwMode="auto">
                    <a:xfrm rot="2730422">
                      <a:off x="2959692" y="2146307"/>
                      <a:ext cx="125677" cy="125677"/>
                    </a:xfrm>
                    <a:prstGeom prst="plus">
                      <a:avLst>
                        <a:gd name="adj" fmla="val 41223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solidFill>
                          <a:srgbClr val="FF000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D3CCEF18-FBF5-41C6-96F4-04B0EC664D3B}"/>
                      </a:ext>
                    </a:extLst>
                  </p:cNvPr>
                  <p:cNvGrpSpPr/>
                  <p:nvPr/>
                </p:nvGrpSpPr>
                <p:grpSpPr>
                  <a:xfrm>
                    <a:off x="2733964" y="2125361"/>
                    <a:ext cx="164382" cy="164382"/>
                    <a:chOff x="2733964" y="2125361"/>
                    <a:chExt cx="164382" cy="164382"/>
                  </a:xfrm>
                </p:grpSpPr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F0BBEE5E-6735-4F8F-A628-409717BBC57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3396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0" name="Frame 99">
                      <a:extLst>
                        <a:ext uri="{FF2B5EF4-FFF2-40B4-BE49-F238E27FC236}">
                          <a16:creationId xmlns:a16="http://schemas.microsoft.com/office/drawing/2014/main" id="{DFAA0130-BD89-451E-A896-E2A41610226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62687" y="2147260"/>
                      <a:ext cx="110423" cy="110423"/>
                    </a:xfrm>
                    <a:prstGeom prst="frame">
                      <a:avLst>
                        <a:gd name="adj1" fmla="val 19401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8F853120-FA77-4B21-91B3-B8D4ACE34A01}"/>
                      </a:ext>
                    </a:extLst>
                  </p:cNvPr>
                  <p:cNvGrpSpPr/>
                  <p:nvPr/>
                </p:nvGrpSpPr>
                <p:grpSpPr>
                  <a:xfrm>
                    <a:off x="2525684" y="2125361"/>
                    <a:ext cx="164382" cy="164382"/>
                    <a:chOff x="2525684" y="2125361"/>
                    <a:chExt cx="164382" cy="164382"/>
                  </a:xfrm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76EE0436-6C19-43FC-8156-B3EC559FF6F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2568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759F958A-9E04-4219-B929-04DDC6094F9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50343" y="2230251"/>
                      <a:ext cx="115063" cy="27432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9ABC8BCD-8010-4F25-A91E-AE23AD42FC71}"/>
                      </a:ext>
                    </a:extLst>
                  </p:cNvPr>
                  <p:cNvGrpSpPr/>
                  <p:nvPr/>
                </p:nvGrpSpPr>
                <p:grpSpPr>
                  <a:xfrm>
                    <a:off x="1028835" y="2330877"/>
                    <a:ext cx="2016554" cy="199824"/>
                    <a:chOff x="1028835" y="2330877"/>
                    <a:chExt cx="2016554" cy="199824"/>
                  </a:xfrm>
                </p:grpSpPr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83BA250B-78E9-4A1D-8BDC-2C3AE2E5611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342731" y="2334258"/>
                      <a:ext cx="1600780" cy="19644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sz="900" b="1" kern="0">
                          <a:solidFill>
                            <a:srgbClr val="E6E6E6">
                              <a:lumMod val="75000"/>
                            </a:srgbClr>
                          </a:solidFill>
                          <a:latin typeface="Consolas" panose="020B0609020204030204" pitchFamily="49" charset="0"/>
                          <a:ea typeface="Segoe UI" pitchFamily="34" charset="0"/>
                          <a:cs typeface="Segoe UI" pitchFamily="34" charset="0"/>
                        </a:rPr>
                        <a:t>http://..</a:t>
                      </a:r>
                    </a:p>
                  </p:txBody>
                </p:sp>
                <p:sp>
                  <p:nvSpPr>
                    <p:cNvPr id="91" name="Isosceles Triangle 90">
                      <a:extLst>
                        <a:ext uri="{FF2B5EF4-FFF2-40B4-BE49-F238E27FC236}">
                          <a16:creationId xmlns:a16="http://schemas.microsoft.com/office/drawing/2014/main" id="{5EC576D0-8EEC-4A67-A55A-29B649A693CA}"/>
                        </a:ext>
                      </a:extLst>
                    </p:cNvPr>
                    <p:cNvSpPr/>
                    <p:nvPr/>
                  </p:nvSpPr>
                  <p:spPr bwMode="auto">
                    <a:xfrm rot="16200000">
                      <a:off x="981973" y="2377739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2" name="Isosceles Triangle 91">
                      <a:extLst>
                        <a:ext uri="{FF2B5EF4-FFF2-40B4-BE49-F238E27FC236}">
                          <a16:creationId xmlns:a16="http://schemas.microsoft.com/office/drawing/2014/main" id="{E9A2C97C-DE80-44A6-9D4D-1C7E84375B3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1138921" y="2377740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A381A689-7A69-4F39-A4DF-5E702DED21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99669" y="2343459"/>
                      <a:ext cx="45720" cy="177841"/>
                      <a:chOff x="2999669" y="2343459"/>
                      <a:chExt cx="45720" cy="177841"/>
                    </a:xfrm>
                  </p:grpSpPr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34E7D2B3-5E64-493D-9A8A-479B844CC95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343459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24051872-9B93-4478-8F87-80EB1015756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409520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6" name="Oval 95">
                        <a:extLst>
                          <a:ext uri="{FF2B5EF4-FFF2-40B4-BE49-F238E27FC236}">
                            <a16:creationId xmlns:a16="http://schemas.microsoft.com/office/drawing/2014/main" id="{2B668E08-F530-4A0F-9B42-4A8ED864525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69" y="2475581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</p:grpSp>
          </p:grpSp>
          <p:pic>
            <p:nvPicPr>
              <p:cNvPr id="77" name="Picture 76" descr="A picture containing vector graphics&#10;&#10;Description automatically generated">
                <a:extLst>
                  <a:ext uri="{FF2B5EF4-FFF2-40B4-BE49-F238E27FC236}">
                    <a16:creationId xmlns:a16="http://schemas.microsoft.com/office/drawing/2014/main" id="{B8987730-49F7-4791-8E6D-053D39353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8607" y="2551178"/>
                <a:ext cx="1109208" cy="1109208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59D63EF-D593-4C13-91BE-B6180405AE9B}"/>
                </a:ext>
              </a:extLst>
            </p:cNvPr>
            <p:cNvGrpSpPr/>
            <p:nvPr/>
          </p:nvGrpSpPr>
          <p:grpSpPr>
            <a:xfrm>
              <a:off x="1234253" y="4944617"/>
              <a:ext cx="1442545" cy="339191"/>
              <a:chOff x="1245226" y="4937621"/>
              <a:chExt cx="1442545" cy="33919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294FDBE-9D41-423C-ACAD-622088D3C912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51E7FB7-BE5D-4DDC-AA8D-18AF7943B042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69EA915-8D15-4E3C-9CEC-9534F2CA1E73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EA2913A-8C64-44CE-B365-9825D1801A0D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1DE05FE-BBD9-4E2A-B64D-9EFD9D8CD62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05C3443-262F-4AEA-B6C1-FC75D87FEBC9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7DE3883-FB83-4957-AC30-6D7DC9E95762}"/>
              </a:ext>
            </a:extLst>
          </p:cNvPr>
          <p:cNvGrpSpPr/>
          <p:nvPr/>
        </p:nvGrpSpPr>
        <p:grpSpPr>
          <a:xfrm>
            <a:off x="9180394" y="5066703"/>
            <a:ext cx="1663036" cy="945916"/>
            <a:chOff x="9265021" y="2019508"/>
            <a:chExt cx="1663469" cy="946162"/>
          </a:xfrm>
          <a:solidFill>
            <a:schemeClr val="bg1"/>
          </a:solidFill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EC379807-9738-4D37-8FCB-74D64664EBF8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75D60210-7C6B-4D97-8379-1FF89FAA16E5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3A61F714-E3A6-4C6A-812F-ADBB193F4F6E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Worker</a:t>
              </a:r>
            </a:p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</p:grp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8C9A1C57-6173-8342-B314-1F363BD8F5B0}"/>
              </a:ext>
            </a:extLst>
          </p:cNvPr>
          <p:cNvSpPr/>
          <p:nvPr/>
        </p:nvSpPr>
        <p:spPr>
          <a:xfrm>
            <a:off x="4890394" y="3110490"/>
            <a:ext cx="1219200" cy="646331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3" name="Left-Right Arrow 102">
            <a:extLst>
              <a:ext uri="{FF2B5EF4-FFF2-40B4-BE49-F238E27FC236}">
                <a16:creationId xmlns:a16="http://schemas.microsoft.com/office/drawing/2014/main" id="{1E32AE59-3AB3-AD4E-9E25-199A4E1CA452}"/>
              </a:ext>
            </a:extLst>
          </p:cNvPr>
          <p:cNvSpPr/>
          <p:nvPr/>
        </p:nvSpPr>
        <p:spPr>
          <a:xfrm>
            <a:off x="8340551" y="3059089"/>
            <a:ext cx="1219200" cy="646331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8" name="Left-Up Arrow 107">
            <a:extLst>
              <a:ext uri="{FF2B5EF4-FFF2-40B4-BE49-F238E27FC236}">
                <a16:creationId xmlns:a16="http://schemas.microsoft.com/office/drawing/2014/main" id="{0EAAAF9C-CD6E-1D43-B990-F781EB91FA16}"/>
              </a:ext>
            </a:extLst>
          </p:cNvPr>
          <p:cNvSpPr/>
          <p:nvPr/>
        </p:nvSpPr>
        <p:spPr>
          <a:xfrm rot="5400000">
            <a:off x="7104894" y="3975456"/>
            <a:ext cx="1596288" cy="2244210"/>
          </a:xfrm>
          <a:prstGeom prst="leftUpArrow">
            <a:avLst>
              <a:gd name="adj1" fmla="val 25000"/>
              <a:gd name="adj2" fmla="val 23717"/>
              <a:gd name="adj3" fmla="val 26886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FB064B83-1F72-7946-B3FD-DBD9F4DC4A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54" y="5075844"/>
            <a:ext cx="2488623" cy="1264220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02B0280C-578A-8840-8305-BFC9DBA7A4A0}"/>
              </a:ext>
            </a:extLst>
          </p:cNvPr>
          <p:cNvSpPr/>
          <p:nvPr/>
        </p:nvSpPr>
        <p:spPr>
          <a:xfrm>
            <a:off x="2952997" y="4499691"/>
            <a:ext cx="572313" cy="576153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E5214E-2FCA-114A-A0B2-03CB2BC8F6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0933" y="2647794"/>
            <a:ext cx="914227" cy="914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0497A6-C8F4-724A-8A8E-D64A264E1C10}"/>
              </a:ext>
            </a:extLst>
          </p:cNvPr>
          <p:cNvSpPr txBox="1"/>
          <p:nvPr/>
        </p:nvSpPr>
        <p:spPr>
          <a:xfrm>
            <a:off x="6950668" y="333608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03405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2F60-967F-413B-B032-4F075065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Blazor</a:t>
            </a:r>
            <a:endParaRPr lang="it-IT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9CB4ED-C4F6-4420-9D8F-710BFDC4F8B4}"/>
              </a:ext>
            </a:extLst>
          </p:cNvPr>
          <p:cNvGrpSpPr/>
          <p:nvPr/>
        </p:nvGrpSpPr>
        <p:grpSpPr>
          <a:xfrm>
            <a:off x="1737059" y="2133600"/>
            <a:ext cx="3156749" cy="2267780"/>
            <a:chOff x="951470" y="2125361"/>
            <a:chExt cx="2150076" cy="1544596"/>
          </a:xfrm>
          <a:solidFill>
            <a:schemeClr val="bg1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796C31-DFB1-4A10-AB5D-8DB3E6AB0750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4FF8FB-B7AB-49FF-A1F0-DD14EB2BCBEE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  <a:grpFill/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74E1F3-B745-415D-B5AE-47143D12892B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A7533D-CF74-42E9-BAD5-F0891AA8A28D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  <a:grpFill/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A07A78C-0648-4118-9F47-30A7B906B340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Cross 54">
                  <a:extLst>
                    <a:ext uri="{FF2B5EF4-FFF2-40B4-BE49-F238E27FC236}">
                      <a16:creationId xmlns:a16="http://schemas.microsoft.com/office/drawing/2014/main" id="{8BD4C1B5-9847-4425-9FE1-755E94539F66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43B6B52-DDF3-4F88-B78D-C856D57BD0EF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  <a:grpFill/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FDA0661-C6CA-4A72-A28D-499C4F33D76B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3" name="Frame 52">
                  <a:extLst>
                    <a:ext uri="{FF2B5EF4-FFF2-40B4-BE49-F238E27FC236}">
                      <a16:creationId xmlns:a16="http://schemas.microsoft.com/office/drawing/2014/main" id="{87D859BB-2D7C-40FA-A9C1-4779190E9841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5E8203D-243F-437F-93AD-76F4612D721B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  <a:grpFill/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B701466-41EC-40EC-8B32-D019CC2CAF4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AC1F2DC-C4F8-44E3-BAFA-46B5DBC75886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3DB1DA4-1C3A-449E-845A-F3DE6B17E3C8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  <a:grp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6C62FAD-6178-48A2-A352-86F8BDAA2F65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900" b="1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Isosceles Triangle 43">
                  <a:extLst>
                    <a:ext uri="{FF2B5EF4-FFF2-40B4-BE49-F238E27FC236}">
                      <a16:creationId xmlns:a16="http://schemas.microsoft.com/office/drawing/2014/main" id="{D60F63F0-DEA3-4EA5-94A9-CFEECA9E598B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EB7078E0-CD7E-4A9E-8FFE-589F1A0C77A6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0A271BD-A175-4D82-B821-20D96D39AD29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  <a:grpFill/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5E4E6BF2-FA5B-438A-8815-C37E45BC06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7CD75DEE-9211-487D-8A95-7B958261D3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59294B33-1319-4BFB-8C0B-9F6B08749E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pic>
        <p:nvPicPr>
          <p:cNvPr id="85" name="Graphic 84" descr="Database">
            <a:extLst>
              <a:ext uri="{FF2B5EF4-FFF2-40B4-BE49-F238E27FC236}">
                <a16:creationId xmlns:a16="http://schemas.microsoft.com/office/drawing/2014/main" id="{51018285-FE62-46CF-B336-6109FD3D1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9017" y="2676787"/>
            <a:ext cx="1265791" cy="1265791"/>
          </a:xfrm>
          <a:prstGeom prst="rect">
            <a:avLst/>
          </a:prstGeom>
        </p:spPr>
      </p:pic>
      <p:pic>
        <p:nvPicPr>
          <p:cNvPr id="82" name="Graphic 81" descr="Cloud">
            <a:extLst>
              <a:ext uri="{FF2B5EF4-FFF2-40B4-BE49-F238E27FC236}">
                <a16:creationId xmlns:a16="http://schemas.microsoft.com/office/drawing/2014/main" id="{22A28D55-5D0D-5D45-B6E3-84ECB212B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954815" y="1514621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CCB5DE-346F-5B41-8706-74C6AD7F8D76}"/>
              </a:ext>
            </a:extLst>
          </p:cNvPr>
          <p:cNvSpPr txBox="1"/>
          <p:nvPr/>
        </p:nvSpPr>
        <p:spPr>
          <a:xfrm>
            <a:off x="6941780" y="307725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E10E2CE-C9E0-470E-9FC4-7ABAEBEEEABA}"/>
              </a:ext>
            </a:extLst>
          </p:cNvPr>
          <p:cNvGrpSpPr/>
          <p:nvPr/>
        </p:nvGrpSpPr>
        <p:grpSpPr>
          <a:xfrm>
            <a:off x="1737059" y="2138765"/>
            <a:ext cx="3153858" cy="2267124"/>
            <a:chOff x="384048" y="3108957"/>
            <a:chExt cx="3154680" cy="226771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CB5940F-D175-4BAA-BC33-0E606F437DCF}"/>
                </a:ext>
              </a:extLst>
            </p:cNvPr>
            <p:cNvGrpSpPr/>
            <p:nvPr/>
          </p:nvGrpSpPr>
          <p:grpSpPr>
            <a:xfrm>
              <a:off x="384048" y="3108957"/>
              <a:ext cx="3154680" cy="2267715"/>
              <a:chOff x="1577409" y="1825335"/>
              <a:chExt cx="3154680" cy="226771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55CFCFE-8D04-4267-8312-A94018CD7515}"/>
                  </a:ext>
                </a:extLst>
              </p:cNvPr>
              <p:cNvGrpSpPr/>
              <p:nvPr/>
            </p:nvGrpSpPr>
            <p:grpSpPr>
              <a:xfrm>
                <a:off x="1577409" y="1825335"/>
                <a:ext cx="3154680" cy="2267715"/>
                <a:chOff x="951470" y="2125361"/>
                <a:chExt cx="2150076" cy="1544599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2D13778-8157-4EDD-B240-8088FD3C1802}"/>
                    </a:ext>
                  </a:extLst>
                </p:cNvPr>
                <p:cNvSpPr/>
                <p:nvPr/>
              </p:nvSpPr>
              <p:spPr bwMode="auto">
                <a:xfrm>
                  <a:off x="951470" y="2588263"/>
                  <a:ext cx="2150076" cy="1081697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AD1A0D11-28AA-4E39-88CF-3559937F219C}"/>
                    </a:ext>
                  </a:extLst>
                </p:cNvPr>
                <p:cNvGrpSpPr/>
                <p:nvPr/>
              </p:nvGrpSpPr>
              <p:grpSpPr>
                <a:xfrm>
                  <a:off x="951470" y="2125361"/>
                  <a:ext cx="2150076" cy="462899"/>
                  <a:chOff x="951470" y="2125361"/>
                  <a:chExt cx="2150076" cy="462899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8F0F5BA-CC1A-4386-B57B-3C3E7D7351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470" y="2125362"/>
                    <a:ext cx="2150076" cy="462898"/>
                  </a:xfrm>
                  <a:prstGeom prst="rect">
                    <a:avLst/>
                  </a:prstGeom>
                  <a:solidFill>
                    <a:srgbClr val="E6E6E6">
                      <a:lumMod val="75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938D0694-7EDE-4D7F-BCF2-582CD7F5334D}"/>
                      </a:ext>
                    </a:extLst>
                  </p:cNvPr>
                  <p:cNvGrpSpPr/>
                  <p:nvPr/>
                </p:nvGrpSpPr>
                <p:grpSpPr>
                  <a:xfrm>
                    <a:off x="2937164" y="2125362"/>
                    <a:ext cx="164382" cy="164382"/>
                    <a:chOff x="2937164" y="2125362"/>
                    <a:chExt cx="164382" cy="164382"/>
                  </a:xfrm>
                </p:grpSpPr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AE0746EA-6D62-4C33-AFA5-EA21BBCBBDB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937164" y="2125362"/>
                      <a:ext cx="164382" cy="164382"/>
                    </a:xfrm>
                    <a:prstGeom prst="rect">
                      <a:avLst/>
                    </a:prstGeom>
                    <a:solidFill>
                      <a:srgbClr val="D83B01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2" name="Cross 101">
                      <a:extLst>
                        <a:ext uri="{FF2B5EF4-FFF2-40B4-BE49-F238E27FC236}">
                          <a16:creationId xmlns:a16="http://schemas.microsoft.com/office/drawing/2014/main" id="{ED83A096-53A0-4B1B-96AC-1AD299172143}"/>
                        </a:ext>
                      </a:extLst>
                    </p:cNvPr>
                    <p:cNvSpPr/>
                    <p:nvPr/>
                  </p:nvSpPr>
                  <p:spPr bwMode="auto">
                    <a:xfrm rot="2730422">
                      <a:off x="2959692" y="2146307"/>
                      <a:ext cx="125677" cy="125677"/>
                    </a:xfrm>
                    <a:prstGeom prst="plus">
                      <a:avLst>
                        <a:gd name="adj" fmla="val 41223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solidFill>
                          <a:srgbClr val="FF000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D3CCEF18-FBF5-41C6-96F4-04B0EC664D3B}"/>
                      </a:ext>
                    </a:extLst>
                  </p:cNvPr>
                  <p:cNvGrpSpPr/>
                  <p:nvPr/>
                </p:nvGrpSpPr>
                <p:grpSpPr>
                  <a:xfrm>
                    <a:off x="2733964" y="2125361"/>
                    <a:ext cx="164382" cy="164382"/>
                    <a:chOff x="2733964" y="2125361"/>
                    <a:chExt cx="164382" cy="164382"/>
                  </a:xfrm>
                </p:grpSpPr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F0BBEE5E-6735-4F8F-A628-409717BBC57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3396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0" name="Frame 99">
                      <a:extLst>
                        <a:ext uri="{FF2B5EF4-FFF2-40B4-BE49-F238E27FC236}">
                          <a16:creationId xmlns:a16="http://schemas.microsoft.com/office/drawing/2014/main" id="{DFAA0130-BD89-451E-A896-E2A41610226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62687" y="2147260"/>
                      <a:ext cx="110423" cy="110423"/>
                    </a:xfrm>
                    <a:prstGeom prst="frame">
                      <a:avLst>
                        <a:gd name="adj1" fmla="val 19401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8F853120-FA77-4B21-91B3-B8D4ACE34A01}"/>
                      </a:ext>
                    </a:extLst>
                  </p:cNvPr>
                  <p:cNvGrpSpPr/>
                  <p:nvPr/>
                </p:nvGrpSpPr>
                <p:grpSpPr>
                  <a:xfrm>
                    <a:off x="2525684" y="2125361"/>
                    <a:ext cx="164382" cy="164382"/>
                    <a:chOff x="2525684" y="2125361"/>
                    <a:chExt cx="164382" cy="164382"/>
                  </a:xfrm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76EE0436-6C19-43FC-8156-B3EC559FF6F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2568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759F958A-9E04-4219-B929-04DDC6094F9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50343" y="2230251"/>
                      <a:ext cx="115063" cy="27432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9ABC8BCD-8010-4F25-A91E-AE23AD42FC71}"/>
                      </a:ext>
                    </a:extLst>
                  </p:cNvPr>
                  <p:cNvGrpSpPr/>
                  <p:nvPr/>
                </p:nvGrpSpPr>
                <p:grpSpPr>
                  <a:xfrm>
                    <a:off x="1028835" y="2330877"/>
                    <a:ext cx="2016554" cy="199824"/>
                    <a:chOff x="1028835" y="2330877"/>
                    <a:chExt cx="2016554" cy="199824"/>
                  </a:xfrm>
                </p:grpSpPr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83BA250B-78E9-4A1D-8BDC-2C3AE2E5611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342731" y="2334258"/>
                      <a:ext cx="1600780" cy="19644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sz="900" b="1" kern="0">
                          <a:solidFill>
                            <a:srgbClr val="E6E6E6">
                              <a:lumMod val="75000"/>
                            </a:srgbClr>
                          </a:solidFill>
                          <a:latin typeface="Consolas" panose="020B0609020204030204" pitchFamily="49" charset="0"/>
                          <a:ea typeface="Segoe UI" pitchFamily="34" charset="0"/>
                          <a:cs typeface="Segoe UI" pitchFamily="34" charset="0"/>
                        </a:rPr>
                        <a:t>http://..</a:t>
                      </a:r>
                    </a:p>
                  </p:txBody>
                </p:sp>
                <p:sp>
                  <p:nvSpPr>
                    <p:cNvPr id="91" name="Isosceles Triangle 90">
                      <a:extLst>
                        <a:ext uri="{FF2B5EF4-FFF2-40B4-BE49-F238E27FC236}">
                          <a16:creationId xmlns:a16="http://schemas.microsoft.com/office/drawing/2014/main" id="{5EC576D0-8EEC-4A67-A55A-29B649A693CA}"/>
                        </a:ext>
                      </a:extLst>
                    </p:cNvPr>
                    <p:cNvSpPr/>
                    <p:nvPr/>
                  </p:nvSpPr>
                  <p:spPr bwMode="auto">
                    <a:xfrm rot="16200000">
                      <a:off x="981973" y="2377739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2" name="Isosceles Triangle 91">
                      <a:extLst>
                        <a:ext uri="{FF2B5EF4-FFF2-40B4-BE49-F238E27FC236}">
                          <a16:creationId xmlns:a16="http://schemas.microsoft.com/office/drawing/2014/main" id="{E9A2C97C-DE80-44A6-9D4D-1C7E84375B3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1138921" y="2377740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A381A689-7A69-4F39-A4DF-5E702DED21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99669" y="2343459"/>
                      <a:ext cx="45720" cy="177841"/>
                      <a:chOff x="2999669" y="2343459"/>
                      <a:chExt cx="45720" cy="177841"/>
                    </a:xfrm>
                  </p:grpSpPr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34E7D2B3-5E64-493D-9A8A-479B844CC95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343459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24051872-9B93-4478-8F87-80EB1015756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409520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6" name="Oval 95">
                        <a:extLst>
                          <a:ext uri="{FF2B5EF4-FFF2-40B4-BE49-F238E27FC236}">
                            <a16:creationId xmlns:a16="http://schemas.microsoft.com/office/drawing/2014/main" id="{2B668E08-F530-4A0F-9B42-4A8ED864525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69" y="2475581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</p:grpSp>
          </p:grpSp>
          <p:pic>
            <p:nvPicPr>
              <p:cNvPr id="77" name="Picture 76" descr="A picture containing vector graphics&#10;&#10;Description automatically generated">
                <a:extLst>
                  <a:ext uri="{FF2B5EF4-FFF2-40B4-BE49-F238E27FC236}">
                    <a16:creationId xmlns:a16="http://schemas.microsoft.com/office/drawing/2014/main" id="{B8987730-49F7-4791-8E6D-053D39353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8607" y="2551178"/>
                <a:ext cx="1109208" cy="1109208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59D63EF-D593-4C13-91BE-B6180405AE9B}"/>
                </a:ext>
              </a:extLst>
            </p:cNvPr>
            <p:cNvGrpSpPr/>
            <p:nvPr/>
          </p:nvGrpSpPr>
          <p:grpSpPr>
            <a:xfrm>
              <a:off x="1234253" y="4944617"/>
              <a:ext cx="1442545" cy="339191"/>
              <a:chOff x="1245226" y="4937621"/>
              <a:chExt cx="1442545" cy="33919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294FDBE-9D41-423C-ACAD-622088D3C912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51E7FB7-BE5D-4DDC-AA8D-18AF7943B042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69EA915-8D15-4E3C-9CEC-9534F2CA1E73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EA2913A-8C64-44CE-B365-9825D1801A0D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1DE05FE-BBD9-4E2A-B64D-9EFD9D8CD62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05C3443-262F-4AEA-B6C1-FC75D87FEBC9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7DE3883-FB83-4957-AC30-6D7DC9E95762}"/>
              </a:ext>
            </a:extLst>
          </p:cNvPr>
          <p:cNvGrpSpPr/>
          <p:nvPr/>
        </p:nvGrpSpPr>
        <p:grpSpPr>
          <a:xfrm>
            <a:off x="9180394" y="5066703"/>
            <a:ext cx="1663036" cy="945916"/>
            <a:chOff x="9265021" y="2019508"/>
            <a:chExt cx="1663469" cy="946162"/>
          </a:xfrm>
          <a:solidFill>
            <a:schemeClr val="bg1"/>
          </a:solidFill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EC379807-9738-4D37-8FCB-74D64664EBF8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75D60210-7C6B-4D97-8379-1FF89FAA16E5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3A61F714-E3A6-4C6A-812F-ADBB193F4F6E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Worker</a:t>
              </a:r>
            </a:p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</p:grp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8C9A1C57-6173-8342-B314-1F363BD8F5B0}"/>
              </a:ext>
            </a:extLst>
          </p:cNvPr>
          <p:cNvSpPr/>
          <p:nvPr/>
        </p:nvSpPr>
        <p:spPr>
          <a:xfrm>
            <a:off x="4890394" y="3110490"/>
            <a:ext cx="1219200" cy="646331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3" name="Left-Right Arrow 102">
            <a:extLst>
              <a:ext uri="{FF2B5EF4-FFF2-40B4-BE49-F238E27FC236}">
                <a16:creationId xmlns:a16="http://schemas.microsoft.com/office/drawing/2014/main" id="{1E32AE59-3AB3-AD4E-9E25-199A4E1CA452}"/>
              </a:ext>
            </a:extLst>
          </p:cNvPr>
          <p:cNvSpPr/>
          <p:nvPr/>
        </p:nvSpPr>
        <p:spPr>
          <a:xfrm>
            <a:off x="8340551" y="3059089"/>
            <a:ext cx="1219200" cy="646331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8" name="Left-Up Arrow 107">
            <a:extLst>
              <a:ext uri="{FF2B5EF4-FFF2-40B4-BE49-F238E27FC236}">
                <a16:creationId xmlns:a16="http://schemas.microsoft.com/office/drawing/2014/main" id="{0EAAAF9C-CD6E-1D43-B990-F781EB91FA16}"/>
              </a:ext>
            </a:extLst>
          </p:cNvPr>
          <p:cNvSpPr/>
          <p:nvPr/>
        </p:nvSpPr>
        <p:spPr>
          <a:xfrm rot="5400000">
            <a:off x="7104894" y="3975456"/>
            <a:ext cx="1596288" cy="2244210"/>
          </a:xfrm>
          <a:prstGeom prst="leftUpArrow">
            <a:avLst>
              <a:gd name="adj1" fmla="val 25000"/>
              <a:gd name="adj2" fmla="val 23717"/>
              <a:gd name="adj3" fmla="val 26886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FB064B83-1F72-7946-B3FD-DBD9F4DC4A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54" y="5075844"/>
            <a:ext cx="2488623" cy="1264220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02B0280C-578A-8840-8305-BFC9DBA7A4A0}"/>
              </a:ext>
            </a:extLst>
          </p:cNvPr>
          <p:cNvSpPr/>
          <p:nvPr/>
        </p:nvSpPr>
        <p:spPr>
          <a:xfrm>
            <a:off x="2952997" y="4499691"/>
            <a:ext cx="572313" cy="576153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E5214E-2FCA-114A-A0B2-03CB2BC8F6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0933" y="2647794"/>
            <a:ext cx="914227" cy="914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0497A6-C8F4-724A-8A8E-D64A264E1C10}"/>
              </a:ext>
            </a:extLst>
          </p:cNvPr>
          <p:cNvSpPr txBox="1"/>
          <p:nvPr/>
        </p:nvSpPr>
        <p:spPr>
          <a:xfrm>
            <a:off x="6950668" y="333608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API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BE2A17D-0B87-F446-AB5F-054A10A97946}"/>
              </a:ext>
            </a:extLst>
          </p:cNvPr>
          <p:cNvSpPr/>
          <p:nvPr/>
        </p:nvSpPr>
        <p:spPr>
          <a:xfrm>
            <a:off x="1373493" y="1918432"/>
            <a:ext cx="3930009" cy="28821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99"/>
          </a:p>
        </p:txBody>
      </p:sp>
    </p:spTree>
    <p:extLst>
      <p:ext uri="{BB962C8B-B14F-4D97-AF65-F5344CB8AC3E}">
        <p14:creationId xmlns:p14="http://schemas.microsoft.com/office/powerpoint/2010/main" val="260334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CCCA3-4B8E-4914-B03A-6DA2FA17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Blazor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D784A-3A92-40F8-B053-8A79C0327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797" indent="-342797"/>
            <a:r>
              <a:rPr lang="en-US" sz="2799" dirty="0"/>
              <a:t>Build client-side web UI with .NET instead of JavaScript</a:t>
            </a:r>
          </a:p>
          <a:p>
            <a:pPr marL="342797" indent="-342797"/>
            <a:r>
              <a:rPr lang="en-US" sz="2799" dirty="0"/>
              <a:t>Call into JavaScript libraries &amp; browser APIs as needed</a:t>
            </a:r>
          </a:p>
          <a:p>
            <a:pPr marL="342797" indent="-342797"/>
            <a:r>
              <a:rPr lang="en-US" sz="2799" dirty="0"/>
              <a:t>Write reusable web UI components with C# and Razor</a:t>
            </a:r>
          </a:p>
          <a:p>
            <a:pPr marL="342797" indent="-342797"/>
            <a:r>
              <a:rPr lang="en-US" sz="2799" dirty="0"/>
              <a:t>Share .NET code with both the client and the server </a:t>
            </a:r>
          </a:p>
          <a:p>
            <a:pPr marL="342797" indent="-342797"/>
            <a:endParaRPr lang="en-US" sz="2799" dirty="0"/>
          </a:p>
          <a:p>
            <a:pPr marL="342797" indent="-342797"/>
            <a:endParaRPr lang="it-IT" sz="2799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6DA03D-FA7C-495A-952C-F57A6FFD7078}"/>
              </a:ext>
            </a:extLst>
          </p:cNvPr>
          <p:cNvSpPr txBox="1"/>
          <p:nvPr/>
        </p:nvSpPr>
        <p:spPr>
          <a:xfrm>
            <a:off x="1522413" y="4723731"/>
            <a:ext cx="6523574" cy="12307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999" dirty="0" err="1">
                <a:solidFill>
                  <a:srgbClr val="FF0000"/>
                </a:solidFill>
              </a:rPr>
              <a:t>Blazor</a:t>
            </a:r>
            <a:r>
              <a:rPr lang="en-US" sz="3999" dirty="0">
                <a:solidFill>
                  <a:srgbClr val="FF0000"/>
                </a:solidFill>
              </a:rPr>
              <a:t> for </a:t>
            </a:r>
            <a:r>
              <a:rPr lang="en-US" sz="3999" dirty="0" err="1">
                <a:solidFill>
                  <a:srgbClr val="FF0000"/>
                </a:solidFill>
              </a:rPr>
              <a:t>WebAssembly</a:t>
            </a:r>
            <a:r>
              <a:rPr lang="en-US" sz="3999" dirty="0">
                <a:solidFill>
                  <a:srgbClr val="FF0000"/>
                </a:solidFill>
              </a:rPr>
              <a:t> now in </a:t>
            </a:r>
            <a:r>
              <a:rPr lang="en-US" sz="3999" i="1" dirty="0">
                <a:solidFill>
                  <a:srgbClr val="FF0000"/>
                </a:solidFill>
              </a:rPr>
              <a:t>official preview!</a:t>
            </a:r>
          </a:p>
        </p:txBody>
      </p:sp>
      <p:pic>
        <p:nvPicPr>
          <p:cNvPr id="5" name="Graphic 4" descr="Internet">
            <a:extLst>
              <a:ext uri="{FF2B5EF4-FFF2-40B4-BE49-F238E27FC236}">
                <a16:creationId xmlns:a16="http://schemas.microsoft.com/office/drawing/2014/main" id="{E0F7B7AD-E0A0-40F8-9375-3BA508445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1799" y="3395594"/>
            <a:ext cx="3887060" cy="38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Blazor</a:t>
            </a:r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 client or server</a:t>
            </a:r>
            <a:b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A0B5474-B88E-4CA0-A743-AE07DF51B758}"/>
              </a:ext>
            </a:extLst>
          </p:cNvPr>
          <p:cNvGrpSpPr/>
          <p:nvPr/>
        </p:nvGrpSpPr>
        <p:grpSpPr>
          <a:xfrm>
            <a:off x="523332" y="2327682"/>
            <a:ext cx="4045245" cy="3357365"/>
            <a:chOff x="6763966" y="1195735"/>
            <a:chExt cx="6758067" cy="419460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0E6827E-544E-4091-B17A-C80C1575ABED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F6D1F1-92B5-40A1-83F9-7D5EAD335CFD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59C9D23-A190-44C9-9F38-1EA3CA527C62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1999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47535C6-86F6-47B2-9AE8-C0A97782B10E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D84E043-1990-404A-BD2B-18D348C60074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78F32B-ECD7-493A-80B6-D3A84D407387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E17975F0-36F8-4C21-83FC-FF788557F119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9CF92F-1388-4A11-8980-92CB6E0C3D55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4C466D-41C5-402F-8016-7C5D65E18D6A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F9D8659-2C5E-4B19-8ED1-A862A4554C04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B4DB4F6-3E68-41E1-88B5-C2BA3058729B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6997A2A-34EA-4304-AD6B-ABDE0DCB539D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01C98B8-D977-4FD9-A500-8945B85B81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1943C7B-23FF-4605-9DD2-FCC003A88123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B5EFCA9-620C-463A-B032-E93EFBDEBE25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81D99F3-D544-45CD-AD8A-402CD770F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21D71F2-1906-4BA4-A05C-7E8420F28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D2DEAFF-E152-4397-866B-FAC4238C5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63666F0-E7D5-4C15-8D83-E3E1D4250A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3C50E93F-0AA0-4071-A883-020A8DFD912A}"/>
              </a:ext>
            </a:extLst>
          </p:cNvPr>
          <p:cNvSpPr/>
          <p:nvPr/>
        </p:nvSpPr>
        <p:spPr>
          <a:xfrm>
            <a:off x="3404354" y="4077648"/>
            <a:ext cx="982299" cy="584623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199" b="1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199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6E3EA9E-AA04-49C7-800A-22F78335BCEB}"/>
              </a:ext>
            </a:extLst>
          </p:cNvPr>
          <p:cNvGrpSpPr/>
          <p:nvPr/>
        </p:nvGrpSpPr>
        <p:grpSpPr>
          <a:xfrm>
            <a:off x="715582" y="3321438"/>
            <a:ext cx="2259132" cy="2123311"/>
            <a:chOff x="2044967" y="2687833"/>
            <a:chExt cx="2259720" cy="212386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78217AC-9179-4530-AEAF-D8BA3964F30B}"/>
                </a:ext>
              </a:extLst>
            </p:cNvPr>
            <p:cNvGrpSpPr/>
            <p:nvPr/>
          </p:nvGrpSpPr>
          <p:grpSpPr>
            <a:xfrm>
              <a:off x="2044967" y="2687833"/>
              <a:ext cx="2259720" cy="2123864"/>
              <a:chOff x="784337" y="2208439"/>
              <a:chExt cx="2259720" cy="2123864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118DF077-4A0E-43FE-9178-D3290A51922F}"/>
                  </a:ext>
                </a:extLst>
              </p:cNvPr>
              <p:cNvSpPr/>
              <p:nvPr/>
            </p:nvSpPr>
            <p:spPr>
              <a:xfrm>
                <a:off x="784337" y="2208439"/>
                <a:ext cx="2259720" cy="2123864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C3D0A59-A5B7-431E-8D32-7D5571CEC82A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C957E7F-09F4-40AB-8800-6C10C88DFDEE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CCF261EC-7396-4728-BE46-90EEB2DC388B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7645D6BF-EDAD-4238-B68E-2F7E64E6DEE6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45248F79-64F9-46F3-9EED-F6E15E7353C3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8EE893BC-1323-40F6-9661-551D06C6C43C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4E00654-234E-4FFA-B813-5357F6EBBD5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660EA71-123D-4D0F-B9EF-494ABD4A0A43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Razor Components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118086C-6DE8-450B-9FF3-FCD6D50D0844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.NET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3E49DB-0E2B-4660-9DE2-D28475ED28A7}"/>
                </a:ext>
              </a:extLst>
            </p:cNvPr>
            <p:cNvSpPr/>
            <p:nvPr/>
          </p:nvSpPr>
          <p:spPr>
            <a:xfrm>
              <a:off x="2150732" y="4135212"/>
              <a:ext cx="2048189" cy="403557"/>
            </a:xfrm>
            <a:prstGeom prst="rect">
              <a:avLst/>
            </a:prstGeom>
            <a:solidFill>
              <a:srgbClr val="654FF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WebAssembly</a:t>
              </a:r>
            </a:p>
          </p:txBody>
        </p:sp>
      </p:grpSp>
      <p:pic>
        <p:nvPicPr>
          <p:cNvPr id="73" name="Graphic 72" descr="Line Arrow: Clockwise curve">
            <a:extLst>
              <a:ext uri="{FF2B5EF4-FFF2-40B4-BE49-F238E27FC236}">
                <a16:creationId xmlns:a16="http://schemas.microsoft.com/office/drawing/2014/main" id="{4E2081DD-422C-4ED2-BACD-126E87B4E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617782" flipH="1" flipV="1">
            <a:off x="3053066" y="3964344"/>
            <a:ext cx="351696" cy="575552"/>
          </a:xfrm>
          <a:prstGeom prst="rect">
            <a:avLst/>
          </a:prstGeom>
        </p:spPr>
      </p:pic>
      <p:pic>
        <p:nvPicPr>
          <p:cNvPr id="74" name="Graphic 73" descr="Line Arrow: Clockwise curve">
            <a:extLst>
              <a:ext uri="{FF2B5EF4-FFF2-40B4-BE49-F238E27FC236}">
                <a16:creationId xmlns:a16="http://schemas.microsoft.com/office/drawing/2014/main" id="{B0782A8F-C961-4037-BE7A-7F369F524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753512" flipH="1" flipV="1">
            <a:off x="2981530" y="4225663"/>
            <a:ext cx="351696" cy="575552"/>
          </a:xfrm>
          <a:prstGeom prst="rect">
            <a:avLst/>
          </a:prstGeom>
        </p:spPr>
      </p:pic>
      <p:pic>
        <p:nvPicPr>
          <p:cNvPr id="108" name="Graphic 107" descr="Server">
            <a:extLst>
              <a:ext uri="{FF2B5EF4-FFF2-40B4-BE49-F238E27FC236}">
                <a16:creationId xmlns:a16="http://schemas.microsoft.com/office/drawing/2014/main" id="{27CAA8E3-C0C5-478D-88F5-227BC9979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9569" y="1982263"/>
            <a:ext cx="3531419" cy="330959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25F2E1-69D0-4E59-B900-E630CDEE9FAE}"/>
              </a:ext>
            </a:extLst>
          </p:cNvPr>
          <p:cNvGrpSpPr/>
          <p:nvPr/>
        </p:nvGrpSpPr>
        <p:grpSpPr>
          <a:xfrm>
            <a:off x="5333156" y="3055886"/>
            <a:ext cx="3755163" cy="2790457"/>
            <a:chOff x="5624219" y="3540444"/>
            <a:chExt cx="3094572" cy="2059862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08E1CEA-ADD8-406B-9D3D-6D10D9F1E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24219" y="3540444"/>
              <a:ext cx="3094572" cy="20598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D50AC14-2B18-4A12-B2F9-CA0DD5D2B729}"/>
                </a:ext>
              </a:extLst>
            </p:cNvPr>
            <p:cNvSpPr/>
            <p:nvPr/>
          </p:nvSpPr>
          <p:spPr>
            <a:xfrm>
              <a:off x="5738938" y="3744180"/>
              <a:ext cx="2842612" cy="1718116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C3F4D7F-CA80-4F5B-A986-A150ABC25F8F}"/>
              </a:ext>
            </a:extLst>
          </p:cNvPr>
          <p:cNvGrpSpPr/>
          <p:nvPr/>
        </p:nvGrpSpPr>
        <p:grpSpPr>
          <a:xfrm>
            <a:off x="9774312" y="2326145"/>
            <a:ext cx="1949975" cy="3363403"/>
            <a:chOff x="7698994" y="1757819"/>
            <a:chExt cx="1950483" cy="3364279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5AD6AA-8E91-4F25-8EFA-A0622CA043EC}"/>
                </a:ext>
              </a:extLst>
            </p:cNvPr>
            <p:cNvGrpSpPr/>
            <p:nvPr/>
          </p:nvGrpSpPr>
          <p:grpSpPr>
            <a:xfrm>
              <a:off x="7698994" y="1757819"/>
              <a:ext cx="1950483" cy="3364279"/>
              <a:chOff x="6763968" y="1188192"/>
              <a:chExt cx="3257666" cy="4202149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831615-EFD2-42EB-BB0B-4B64777CB17C}"/>
                  </a:ext>
                </a:extLst>
              </p:cNvPr>
              <p:cNvSpPr/>
              <p:nvPr/>
            </p:nvSpPr>
            <p:spPr>
              <a:xfrm>
                <a:off x="6763968" y="1195735"/>
                <a:ext cx="3256460" cy="419460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65A9D25-1DE2-4EF7-8A83-70F4183E3DDE}"/>
                  </a:ext>
                </a:extLst>
              </p:cNvPr>
              <p:cNvSpPr/>
              <p:nvPr/>
            </p:nvSpPr>
            <p:spPr>
              <a:xfrm>
                <a:off x="6763968" y="1190113"/>
                <a:ext cx="3256460" cy="1004505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1624F9-005A-4E2E-9D9A-5CF127DD6261}"/>
                  </a:ext>
                </a:extLst>
              </p:cNvPr>
              <p:cNvSpPr/>
              <p:nvPr/>
            </p:nvSpPr>
            <p:spPr>
              <a:xfrm>
                <a:off x="7263315" y="1573392"/>
                <a:ext cx="2297263" cy="418165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r>
                  <a:rPr lang="en-GB" sz="1999" b="1" kern="0">
                    <a:solidFill>
                      <a:prstClr val="white">
                        <a:lumMod val="65000"/>
                      </a:prstClr>
                    </a:solidFill>
                    <a:latin typeface="Consolas" panose="020B0609020204030204" pitchFamily="49" charset="0"/>
                  </a:rPr>
                  <a:t>https...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56AF8CA-4173-4416-8C82-A4C170672F09}"/>
                  </a:ext>
                </a:extLst>
              </p:cNvPr>
              <p:cNvSpPr/>
              <p:nvPr/>
            </p:nvSpPr>
            <p:spPr>
              <a:xfrm>
                <a:off x="9625114" y="1188192"/>
                <a:ext cx="396520" cy="278268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5A609AB-55B3-4BE9-AEED-1C867C4272F4}"/>
                  </a:ext>
                </a:extLst>
              </p:cNvPr>
              <p:cNvSpPr/>
              <p:nvPr/>
            </p:nvSpPr>
            <p:spPr>
              <a:xfrm>
                <a:off x="9164059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13A09F-616B-45D8-AC43-F72452AB91C1}"/>
                  </a:ext>
                </a:extLst>
              </p:cNvPr>
              <p:cNvSpPr/>
              <p:nvPr/>
            </p:nvSpPr>
            <p:spPr>
              <a:xfrm>
                <a:off x="8702217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4139E99-0778-4675-8FD9-D423B547A1CD}"/>
                  </a:ext>
                </a:extLst>
              </p:cNvPr>
              <p:cNvSpPr/>
              <p:nvPr/>
            </p:nvSpPr>
            <p:spPr>
              <a:xfrm rot="16200000">
                <a:off x="6876308" y="1698472"/>
                <a:ext cx="255155" cy="159346"/>
              </a:xfrm>
              <a:prstGeom prst="triangl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7D3EB8A-2026-400B-9C42-A6ABBC7AA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65094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293B2-2792-4A89-9CF3-DFAB84D86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910737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FB24E4C-E8FB-48FE-97DA-CD91DCAC6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78041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5DA20A19-B53A-4F1F-9CE4-653D93B72E81}"/>
                  </a:ext>
                </a:extLst>
              </p:cNvPr>
              <p:cNvGrpSpPr/>
              <p:nvPr/>
            </p:nvGrpSpPr>
            <p:grpSpPr>
              <a:xfrm>
                <a:off x="9745492" y="1259858"/>
                <a:ext cx="166801" cy="125053"/>
                <a:chOff x="6250177" y="1290073"/>
                <a:chExt cx="96832" cy="54279"/>
              </a:xfrm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DBF67F3B-995D-4C2F-AFDE-2EFB3558400D}"/>
                    </a:ext>
                  </a:extLst>
                </p:cNvPr>
                <p:cNvCxnSpPr/>
                <p:nvPr/>
              </p:nvCxnSpPr>
              <p:spPr>
                <a:xfrm>
                  <a:off x="6250307" y="1290078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B57B947-6743-4FB3-9F13-29C6019A6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50177" y="1290073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3D7AB6A-9D2D-4D83-B4C5-6336980C1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1682" y="1393459"/>
                <a:ext cx="217560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B65B358-3458-4118-9BAB-41E51FEAECC0}"/>
                  </a:ext>
                </a:extLst>
              </p:cNvPr>
              <p:cNvGrpSpPr/>
              <p:nvPr/>
            </p:nvGrpSpPr>
            <p:grpSpPr>
              <a:xfrm>
                <a:off x="9260184" y="1260021"/>
                <a:ext cx="198355" cy="120716"/>
                <a:chOff x="5770527" y="1244809"/>
                <a:chExt cx="126354" cy="56133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BA67724-8598-45BE-885E-13640BC4A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27" y="1300942"/>
                  <a:ext cx="126293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46B67FC-8DEB-4FE7-99ED-B424478F8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83" y="1245205"/>
                  <a:ext cx="126298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9F52A67-2AB2-490B-842A-432607A5D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816" y="1244809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F84FBE0-9452-434E-9306-F1C670744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3407" y="1244817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C31141-5D79-4E82-84AE-17DB38192352}"/>
                </a:ext>
              </a:extLst>
            </p:cNvPr>
            <p:cNvSpPr/>
            <p:nvPr/>
          </p:nvSpPr>
          <p:spPr>
            <a:xfrm>
              <a:off x="8193032" y="3732363"/>
              <a:ext cx="982555" cy="584775"/>
            </a:xfrm>
            <a:prstGeom prst="rect">
              <a:avLst/>
            </a:prstGeom>
            <a:solidFill>
              <a:srgbClr val="E2C2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3199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Consolas" panose="020B0609020204030204" pitchFamily="49" charset="0"/>
                </a:rPr>
                <a:t>DOM</a:t>
              </a:r>
              <a:endParaRPr lang="en-GB" sz="3199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00C837E-6F01-4B69-A6B9-73E443E982A2}"/>
              </a:ext>
            </a:extLst>
          </p:cNvPr>
          <p:cNvSpPr txBox="1"/>
          <p:nvPr/>
        </p:nvSpPr>
        <p:spPr>
          <a:xfrm>
            <a:off x="6321206" y="3699534"/>
            <a:ext cx="2065284" cy="461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b="1">
                <a:solidFill>
                  <a:prstClr val="black"/>
                </a:solidFill>
                <a:latin typeface="+mj-lt"/>
              </a:rPr>
              <a:t>ASP.NET Core</a:t>
            </a:r>
          </a:p>
        </p:txBody>
      </p:sp>
      <p:pic>
        <p:nvPicPr>
          <p:cNvPr id="136" name="Graphic 135" descr="Line Arrow: Clockwise curve">
            <a:extLst>
              <a:ext uri="{FF2B5EF4-FFF2-40B4-BE49-F238E27FC236}">
                <a16:creationId xmlns:a16="http://schemas.microsoft.com/office/drawing/2014/main" id="{AEE7D39D-884C-4DC0-8557-489E4F214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>
            <a:off x="8920324" y="4082935"/>
            <a:ext cx="911628" cy="1491873"/>
          </a:xfrm>
          <a:prstGeom prst="rect">
            <a:avLst/>
          </a:prstGeom>
          <a:effectLst/>
        </p:spPr>
      </p:pic>
      <p:pic>
        <p:nvPicPr>
          <p:cNvPr id="137" name="Graphic 136" descr="Line Arrow: Clockwise curve">
            <a:extLst>
              <a:ext uri="{FF2B5EF4-FFF2-40B4-BE49-F238E27FC236}">
                <a16:creationId xmlns:a16="http://schemas.microsoft.com/office/drawing/2014/main" id="{7893083A-0448-4A22-BFBB-5111F89B0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 flipH="1" flipV="1">
            <a:off x="8956539" y="3639796"/>
            <a:ext cx="911627" cy="1491873"/>
          </a:xfrm>
          <a:prstGeom prst="rect">
            <a:avLst/>
          </a:prstGeom>
          <a:effectLst/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1224A91F-626B-4095-9AF2-52376EA424E7}"/>
              </a:ext>
            </a:extLst>
          </p:cNvPr>
          <p:cNvSpPr txBox="1"/>
          <p:nvPr/>
        </p:nvSpPr>
        <p:spPr>
          <a:xfrm>
            <a:off x="8971481" y="4407940"/>
            <a:ext cx="881743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>
                <a:latin typeface="Calibri" panose="020F0502020204030204"/>
              </a:rPr>
              <a:t>SignalR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4988628" y="1594148"/>
            <a:ext cx="0" cy="474058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47004C3-FFE7-4729-AE30-10D43596B11F}"/>
              </a:ext>
            </a:extLst>
          </p:cNvPr>
          <p:cNvSpPr txBox="1"/>
          <p:nvPr/>
        </p:nvSpPr>
        <p:spPr>
          <a:xfrm>
            <a:off x="1355279" y="1291594"/>
            <a:ext cx="2040732" cy="738344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 spc="-10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Client-side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7403946" y="1291594"/>
            <a:ext cx="2144900" cy="738344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 spc="-10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Server-side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B9CD836-6997-4F72-8905-1098A8E0CB22}"/>
              </a:ext>
            </a:extLst>
          </p:cNvPr>
          <p:cNvGrpSpPr/>
          <p:nvPr/>
        </p:nvGrpSpPr>
        <p:grpSpPr>
          <a:xfrm>
            <a:off x="6154556" y="4181451"/>
            <a:ext cx="2259132" cy="1453592"/>
            <a:chOff x="2044967" y="2752181"/>
            <a:chExt cx="2259720" cy="145397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3AB6488-3E31-45AD-A6C5-42A1900F88A0}"/>
                </a:ext>
              </a:extLst>
            </p:cNvPr>
            <p:cNvGrpSpPr/>
            <p:nvPr/>
          </p:nvGrpSpPr>
          <p:grpSpPr>
            <a:xfrm>
              <a:off x="2044967" y="2752181"/>
              <a:ext cx="2259720" cy="1453971"/>
              <a:chOff x="784337" y="2272787"/>
              <a:chExt cx="2259720" cy="1453971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113629AD-D1DA-449B-90F6-A0800006048E}"/>
                  </a:ext>
                </a:extLst>
              </p:cNvPr>
              <p:cNvSpPr/>
              <p:nvPr/>
            </p:nvSpPr>
            <p:spPr>
              <a:xfrm>
                <a:off x="784337" y="2272787"/>
                <a:ext cx="2259720" cy="1453971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804680F-4D0C-4D23-865E-BE564387B7E8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9BEB48C-B304-4BD2-9BDB-CEF0A84E0489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7CE2548-04A9-4E6C-8E72-3A2372B267BE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DD490B0-D851-418E-95FA-9EF39F003FF0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903AFFA5-7305-49ED-B07E-98294076AF22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13A3405-5798-4098-AD36-FCDC89FFAD82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9F2003D-2AB2-431D-AFBB-677FF7297E9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670830-3F1E-4FF0-B507-F411DDAAF87E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Razor Components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44AF85-86AE-468E-A28E-E5C26E2B3745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.NET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6642308" y="5896074"/>
            <a:ext cx="4059188" cy="4307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7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Will ship with .NET Core 3.0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941FEC-C7FE-4EA8-899B-DF2A56358F74}"/>
              </a:ext>
            </a:extLst>
          </p:cNvPr>
          <p:cNvSpPr txBox="1"/>
          <p:nvPr/>
        </p:nvSpPr>
        <p:spPr>
          <a:xfrm>
            <a:off x="595309" y="5896073"/>
            <a:ext cx="3948197" cy="4307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799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Will ship in a future release</a:t>
            </a:r>
          </a:p>
        </p:txBody>
      </p:sp>
    </p:spTree>
    <p:extLst>
      <p:ext uri="{BB962C8B-B14F-4D97-AF65-F5344CB8AC3E}">
        <p14:creationId xmlns:p14="http://schemas.microsoft.com/office/powerpoint/2010/main" val="36541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35" grpId="0"/>
      <p:bldP spid="138" grpId="0"/>
      <p:bldP spid="141" grpId="0"/>
      <p:bldP spid="142" grpId="0"/>
      <p:bldP spid="4" grpId="0"/>
      <p:bldP spid="8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Blazor Approach Comparison</a:t>
            </a:r>
            <a:b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90C682-65D6-9C4F-9653-EADD294DE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61770"/>
              </p:ext>
            </p:extLst>
          </p:nvPr>
        </p:nvGraphicFramePr>
        <p:xfrm>
          <a:off x="1751012" y="1718733"/>
          <a:ext cx="8125884" cy="445008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14942">
                  <a:extLst>
                    <a:ext uri="{9D8B030D-6E8A-4147-A177-3AD203B41FA5}">
                      <a16:colId xmlns:a16="http://schemas.microsoft.com/office/drawing/2014/main" val="741179829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814408069"/>
                    </a:ext>
                  </a:extLst>
                </a:gridCol>
                <a:gridCol w="3834342">
                  <a:extLst>
                    <a:ext uri="{9D8B030D-6E8A-4147-A177-3AD203B41FA5}">
                      <a16:colId xmlns:a16="http://schemas.microsoft.com/office/drawing/2014/main" val="27079777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Client-Side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Server-side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161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run offline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Faster execution (within browser)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Debugging? </a:t>
                      </a:r>
                      <a:r>
                        <a:rPr lang="en-US" dirty="0">
                          <a:hlinkClick r:id="rId3"/>
                        </a:rPr>
                        <a:t>https://bit.ly/2OMUiz0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Startup timing is faster.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Supports full debugging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Supports every .NET API and library which runs with ASP.NET Core.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Works also with old browsers that don’t support </a:t>
                      </a:r>
                      <a:r>
                        <a:rPr lang="en-US" dirty="0" err="1"/>
                        <a:t>WebAssembly</a:t>
                      </a:r>
                      <a:r>
                        <a:rPr lang="en-US" dirty="0"/>
                        <a:t>, like Internet Explorer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3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Longer startup timings (load .NET Framework &amp; Assemblies)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Does NOT run offline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Slower execution due to required constant connection with the server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928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1354</Words>
  <Application>Microsoft Macintosh PowerPoint</Application>
  <PresentationFormat>Custom</PresentationFormat>
  <Paragraphs>294</Paragraphs>
  <Slides>34</Slides>
  <Notes>30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Consolas</vt:lpstr>
      <vt:lpstr>Corbel</vt:lpstr>
      <vt:lpstr>Lucida Console</vt:lpstr>
      <vt:lpstr>Segoe UI</vt:lpstr>
      <vt:lpstr>Segoe UI Semibold</vt:lpstr>
      <vt:lpstr>Digital Blue Tunnel 16x9</vt:lpstr>
      <vt:lpstr>Developing Full Stack Solutions with C# and ASP.NET Core 3.0</vt:lpstr>
      <vt:lpstr>PowerPoint Presentation</vt:lpstr>
      <vt:lpstr>.NET Core 3.0: A full stack solution </vt:lpstr>
      <vt:lpstr>Demo Logical Architecture</vt:lpstr>
      <vt:lpstr>New .NET Core 3.0 Features</vt:lpstr>
      <vt:lpstr>Let’s start with Blazor</vt:lpstr>
      <vt:lpstr>Blazor</vt:lpstr>
      <vt:lpstr>Blazor on client or server </vt:lpstr>
      <vt:lpstr>Blazor Approach Comparison </vt:lpstr>
      <vt:lpstr>WebAssembly.org</vt:lpstr>
      <vt:lpstr>WebAssembly Working Group https://bit.ly/32yDOCP </vt:lpstr>
      <vt:lpstr>WebAssembly Compatibility </vt:lpstr>
      <vt:lpstr>How WebAssembly Works </vt:lpstr>
      <vt:lpstr>Machine Configuration To Run Blazor  (as of 9/11/2019)</vt:lpstr>
      <vt:lpstr>Confirm SDK Installation </vt:lpstr>
      <vt:lpstr>Demo</vt:lpstr>
      <vt:lpstr>Worker Services</vt:lpstr>
      <vt:lpstr>Worker services</vt:lpstr>
      <vt:lpstr>Demo</vt:lpstr>
      <vt:lpstr>Web API Design Styles </vt:lpstr>
      <vt:lpstr>gRPC</vt:lpstr>
      <vt:lpstr>What is gRPC </vt:lpstr>
      <vt:lpstr>gRPC Important Concepts </vt:lpstr>
      <vt:lpstr>Protobuf ---&gt; C#</vt:lpstr>
      <vt:lpstr>Demo: Order Management App</vt:lpstr>
      <vt:lpstr>Let’s build an order management app! </vt:lpstr>
      <vt:lpstr>Demo</vt:lpstr>
      <vt:lpstr>Also new in ASP.NET Core 3.0 </vt:lpstr>
      <vt:lpstr>PowerPoint Presentation</vt:lpstr>
      <vt:lpstr>.net Core 3.0 Launches at .NET CONF 2019 </vt:lpstr>
      <vt:lpstr>References </vt:lpstr>
      <vt:lpstr>References </vt:lpstr>
      <vt:lpstr>Q&amp;A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2016-05-20T18:50:28Z</dcterms:created>
  <dcterms:modified xsi:type="dcterms:W3CDTF">2019-09-11T21:06:43Z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